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258" r:id="rId4"/>
    <p:sldId id="296" r:id="rId5"/>
    <p:sldId id="259" r:id="rId6"/>
    <p:sldId id="260" r:id="rId7"/>
    <p:sldId id="261" r:id="rId8"/>
    <p:sldId id="297" r:id="rId9"/>
    <p:sldId id="262" r:id="rId10"/>
    <p:sldId id="263" r:id="rId11"/>
    <p:sldId id="264" r:id="rId12"/>
    <p:sldId id="265" r:id="rId13"/>
    <p:sldId id="298" r:id="rId14"/>
    <p:sldId id="299" r:id="rId15"/>
    <p:sldId id="266" r:id="rId16"/>
    <p:sldId id="267" r:id="rId17"/>
    <p:sldId id="268" r:id="rId18"/>
    <p:sldId id="269" r:id="rId19"/>
    <p:sldId id="300" r:id="rId20"/>
    <p:sldId id="279" r:id="rId21"/>
    <p:sldId id="281" r:id="rId22"/>
    <p:sldId id="282" r:id="rId23"/>
    <p:sldId id="286" r:id="rId24"/>
    <p:sldId id="287" r:id="rId25"/>
    <p:sldId id="288" r:id="rId26"/>
    <p:sldId id="289" r:id="rId27"/>
    <p:sldId id="290" r:id="rId28"/>
    <p:sldId id="291" r:id="rId29"/>
    <p:sldId id="301" r:id="rId30"/>
    <p:sldId id="271" r:id="rId31"/>
    <p:sldId id="272" r:id="rId32"/>
    <p:sldId id="273" r:id="rId33"/>
    <p:sldId id="274" r:id="rId34"/>
    <p:sldId id="275" r:id="rId35"/>
    <p:sldId id="276" r:id="rId36"/>
    <p:sldId id="277" r:id="rId37"/>
    <p:sldId id="292" r:id="rId38"/>
    <p:sldId id="293" r:id="rId39"/>
    <p:sldId id="294" r:id="rId40"/>
    <p:sldId id="302" r:id="rId41"/>
    <p:sldId id="295" r:id="rId42"/>
    <p:sldId id="303" r:id="rId43"/>
    <p:sldId id="28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3792" autoAdjust="0"/>
  </p:normalViewPr>
  <p:slideViewPr>
    <p:cSldViewPr snapToGrid="0">
      <p:cViewPr varScale="1">
        <p:scale>
          <a:sx n="60" d="100"/>
          <a:sy n="60" d="100"/>
        </p:scale>
        <p:origin x="36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_rels/data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8EB0E7-1060-4B82-912F-F0ECC3318505}"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03676FCF-D2D1-4F5A-98EA-B7E0366BE236}">
      <dgm:prSet/>
      <dgm:spPr/>
      <dgm:t>
        <a:bodyPr/>
        <a:lstStyle/>
        <a:p>
          <a:r>
            <a:rPr lang="en-MY"/>
            <a:t>Temporal Order:</a:t>
          </a:r>
          <a:endParaRPr lang="en-US"/>
        </a:p>
      </dgm:t>
    </dgm:pt>
    <dgm:pt modelId="{DD50B581-AA5F-467C-807E-37239C789487}" type="parTrans" cxnId="{EC48F2C1-4D95-4645-8FE8-2B080FFCE0E5}">
      <dgm:prSet/>
      <dgm:spPr/>
      <dgm:t>
        <a:bodyPr/>
        <a:lstStyle/>
        <a:p>
          <a:endParaRPr lang="en-US"/>
        </a:p>
      </dgm:t>
    </dgm:pt>
    <dgm:pt modelId="{A58A144E-ACAC-4394-B55F-07A8D224DB17}" type="sibTrans" cxnId="{EC48F2C1-4D95-4645-8FE8-2B080FFCE0E5}">
      <dgm:prSet/>
      <dgm:spPr/>
      <dgm:t>
        <a:bodyPr/>
        <a:lstStyle/>
        <a:p>
          <a:endParaRPr lang="en-US"/>
        </a:p>
      </dgm:t>
    </dgm:pt>
    <dgm:pt modelId="{49AF218E-F46D-4904-9CCB-7498B4C25006}">
      <dgm:prSet/>
      <dgm:spPr/>
      <dgm:t>
        <a:bodyPr/>
        <a:lstStyle/>
        <a:p>
          <a:r>
            <a:rPr lang="en-MY"/>
            <a:t>Unlike other types of data, time-series data has a natural temporal ordering. This makes time-series data unique because the order of data matters and cannot be shuffled.</a:t>
          </a:r>
          <a:endParaRPr lang="en-US"/>
        </a:p>
      </dgm:t>
    </dgm:pt>
    <dgm:pt modelId="{D65CA126-3E26-43C3-8817-9023FC0E951A}" type="parTrans" cxnId="{E6600075-247E-421D-A320-C1AD4265B81A}">
      <dgm:prSet/>
      <dgm:spPr/>
      <dgm:t>
        <a:bodyPr/>
        <a:lstStyle/>
        <a:p>
          <a:endParaRPr lang="en-US"/>
        </a:p>
      </dgm:t>
    </dgm:pt>
    <dgm:pt modelId="{9EB0AEF1-E659-4221-9ED5-4750942AE100}" type="sibTrans" cxnId="{E6600075-247E-421D-A320-C1AD4265B81A}">
      <dgm:prSet/>
      <dgm:spPr/>
      <dgm:t>
        <a:bodyPr/>
        <a:lstStyle/>
        <a:p>
          <a:endParaRPr lang="en-US"/>
        </a:p>
      </dgm:t>
    </dgm:pt>
    <dgm:pt modelId="{B2A9BB97-E9CB-4DC7-834F-2CE3CB2A70F3}">
      <dgm:prSet/>
      <dgm:spPr/>
      <dgm:t>
        <a:bodyPr/>
        <a:lstStyle/>
        <a:p>
          <a:r>
            <a:rPr lang="en-MY"/>
            <a:t>Trend:</a:t>
          </a:r>
          <a:endParaRPr lang="en-US"/>
        </a:p>
      </dgm:t>
    </dgm:pt>
    <dgm:pt modelId="{C5CF5079-3018-4A4E-99CE-AE1B36B6D805}" type="parTrans" cxnId="{F55E7A57-9349-40C8-A61E-5916434D19A6}">
      <dgm:prSet/>
      <dgm:spPr/>
      <dgm:t>
        <a:bodyPr/>
        <a:lstStyle/>
        <a:p>
          <a:endParaRPr lang="en-US"/>
        </a:p>
      </dgm:t>
    </dgm:pt>
    <dgm:pt modelId="{38C41B29-0960-4B3D-B93C-9812B048FA4E}" type="sibTrans" cxnId="{F55E7A57-9349-40C8-A61E-5916434D19A6}">
      <dgm:prSet/>
      <dgm:spPr/>
      <dgm:t>
        <a:bodyPr/>
        <a:lstStyle/>
        <a:p>
          <a:endParaRPr lang="en-US"/>
        </a:p>
      </dgm:t>
    </dgm:pt>
    <dgm:pt modelId="{014E9E72-E461-431B-BA3D-2BD528EE4C4C}">
      <dgm:prSet/>
      <dgm:spPr/>
      <dgm:t>
        <a:bodyPr/>
        <a:lstStyle/>
        <a:p>
          <a:r>
            <a:rPr lang="en-MY"/>
            <a:t>Over longer time intervals, time-series data might exhibit a trend, which is a consistent upward or downward movement.</a:t>
          </a:r>
          <a:endParaRPr lang="en-US"/>
        </a:p>
      </dgm:t>
    </dgm:pt>
    <dgm:pt modelId="{D1DB2C15-2F13-4137-8E6D-6D0EF2F879C3}" type="parTrans" cxnId="{A4EA6B20-A11E-4632-8183-B2404ACAB96E}">
      <dgm:prSet/>
      <dgm:spPr/>
      <dgm:t>
        <a:bodyPr/>
        <a:lstStyle/>
        <a:p>
          <a:endParaRPr lang="en-US"/>
        </a:p>
      </dgm:t>
    </dgm:pt>
    <dgm:pt modelId="{A3F64284-D953-48E1-BE08-14ECB7ADAEFD}" type="sibTrans" cxnId="{A4EA6B20-A11E-4632-8183-B2404ACAB96E}">
      <dgm:prSet/>
      <dgm:spPr/>
      <dgm:t>
        <a:bodyPr/>
        <a:lstStyle/>
        <a:p>
          <a:endParaRPr lang="en-US"/>
        </a:p>
      </dgm:t>
    </dgm:pt>
    <dgm:pt modelId="{4BD111E5-4DF5-40E6-BFDF-FA33EEBC4238}">
      <dgm:prSet/>
      <dgm:spPr/>
      <dgm:t>
        <a:bodyPr/>
        <a:lstStyle/>
        <a:p>
          <a:r>
            <a:rPr lang="en-MY"/>
            <a:t>Seasonality:</a:t>
          </a:r>
          <a:endParaRPr lang="en-US"/>
        </a:p>
      </dgm:t>
    </dgm:pt>
    <dgm:pt modelId="{88BB5292-4482-45CB-8077-4ED99DA21176}" type="parTrans" cxnId="{7EBEC3D8-45E0-49DB-A9BA-C20E3E4C9381}">
      <dgm:prSet/>
      <dgm:spPr/>
      <dgm:t>
        <a:bodyPr/>
        <a:lstStyle/>
        <a:p>
          <a:endParaRPr lang="en-US"/>
        </a:p>
      </dgm:t>
    </dgm:pt>
    <dgm:pt modelId="{FB96D058-3249-4441-95B8-AD9EF40F6E7C}" type="sibTrans" cxnId="{7EBEC3D8-45E0-49DB-A9BA-C20E3E4C9381}">
      <dgm:prSet/>
      <dgm:spPr/>
      <dgm:t>
        <a:bodyPr/>
        <a:lstStyle/>
        <a:p>
          <a:endParaRPr lang="en-US"/>
        </a:p>
      </dgm:t>
    </dgm:pt>
    <dgm:pt modelId="{2ED110FA-FF0F-4E82-9ADE-00F7222E65EA}">
      <dgm:prSet/>
      <dgm:spPr/>
      <dgm:t>
        <a:bodyPr/>
        <a:lstStyle/>
        <a:p>
          <a:r>
            <a:rPr lang="en-MY"/>
            <a:t>Time-series data can exhibit patterns at consistent intervals, known as seasonality. For example, retail sales might increase during the holiday season every year.</a:t>
          </a:r>
          <a:endParaRPr lang="en-US"/>
        </a:p>
      </dgm:t>
    </dgm:pt>
    <dgm:pt modelId="{DBA18E84-15CF-4002-9E76-647AECACBE49}" type="parTrans" cxnId="{4F4CC7C7-56CD-4378-886D-210B15CF6B0A}">
      <dgm:prSet/>
      <dgm:spPr/>
      <dgm:t>
        <a:bodyPr/>
        <a:lstStyle/>
        <a:p>
          <a:endParaRPr lang="en-US"/>
        </a:p>
      </dgm:t>
    </dgm:pt>
    <dgm:pt modelId="{9502992A-31B3-45D3-8AFC-91CBD9A5F2CE}" type="sibTrans" cxnId="{4F4CC7C7-56CD-4378-886D-210B15CF6B0A}">
      <dgm:prSet/>
      <dgm:spPr/>
      <dgm:t>
        <a:bodyPr/>
        <a:lstStyle/>
        <a:p>
          <a:endParaRPr lang="en-US"/>
        </a:p>
      </dgm:t>
    </dgm:pt>
    <dgm:pt modelId="{3246E728-038F-4808-BAB8-71456CE5CACF}">
      <dgm:prSet/>
      <dgm:spPr/>
      <dgm:t>
        <a:bodyPr/>
        <a:lstStyle/>
        <a:p>
          <a:r>
            <a:rPr lang="en-MY"/>
            <a:t>Cyclicity:</a:t>
          </a:r>
          <a:endParaRPr lang="en-US"/>
        </a:p>
      </dgm:t>
    </dgm:pt>
    <dgm:pt modelId="{50350636-5E70-4BA5-B0F9-414EC73B2F85}" type="parTrans" cxnId="{200C5E50-3E80-4E69-98DA-DE8950B4F164}">
      <dgm:prSet/>
      <dgm:spPr/>
      <dgm:t>
        <a:bodyPr/>
        <a:lstStyle/>
        <a:p>
          <a:endParaRPr lang="en-US"/>
        </a:p>
      </dgm:t>
    </dgm:pt>
    <dgm:pt modelId="{A042698B-B044-4450-A65F-AB97778515D6}" type="sibTrans" cxnId="{200C5E50-3E80-4E69-98DA-DE8950B4F164}">
      <dgm:prSet/>
      <dgm:spPr/>
      <dgm:t>
        <a:bodyPr/>
        <a:lstStyle/>
        <a:p>
          <a:endParaRPr lang="en-US"/>
        </a:p>
      </dgm:t>
    </dgm:pt>
    <dgm:pt modelId="{4A7EBAB6-D480-492A-A54C-632BD3A8BFBB}">
      <dgm:prSet/>
      <dgm:spPr/>
      <dgm:t>
        <a:bodyPr/>
        <a:lstStyle/>
        <a:p>
          <a:r>
            <a:rPr lang="en-MY"/>
            <a:t>Unlike seasonality, where patterns are observed at fixed known intervals, cycles occur when the data exhibits rises and falls that are not of a fixed frequency.</a:t>
          </a:r>
          <a:endParaRPr lang="en-US"/>
        </a:p>
      </dgm:t>
    </dgm:pt>
    <dgm:pt modelId="{2F6BBF11-26DF-4C5A-B0F8-AC4278B6112D}" type="parTrans" cxnId="{573F4915-EECB-415C-812F-6A6084BC6DB8}">
      <dgm:prSet/>
      <dgm:spPr/>
      <dgm:t>
        <a:bodyPr/>
        <a:lstStyle/>
        <a:p>
          <a:endParaRPr lang="en-US"/>
        </a:p>
      </dgm:t>
    </dgm:pt>
    <dgm:pt modelId="{697EB2D3-A4DB-4BB7-BE97-35913E8462E8}" type="sibTrans" cxnId="{573F4915-EECB-415C-812F-6A6084BC6DB8}">
      <dgm:prSet/>
      <dgm:spPr/>
      <dgm:t>
        <a:bodyPr/>
        <a:lstStyle/>
        <a:p>
          <a:endParaRPr lang="en-US"/>
        </a:p>
      </dgm:t>
    </dgm:pt>
    <dgm:pt modelId="{90DB4ADF-AB1D-4390-9640-91C1FD79E0CD}" type="pres">
      <dgm:prSet presAssocID="{538EB0E7-1060-4B82-912F-F0ECC3318505}" presName="linear" presStyleCnt="0">
        <dgm:presLayoutVars>
          <dgm:animLvl val="lvl"/>
          <dgm:resizeHandles val="exact"/>
        </dgm:presLayoutVars>
      </dgm:prSet>
      <dgm:spPr/>
    </dgm:pt>
    <dgm:pt modelId="{83A823EF-EA60-4B50-B908-1035E5A7FD4F}" type="pres">
      <dgm:prSet presAssocID="{03676FCF-D2D1-4F5A-98EA-B7E0366BE236}" presName="parentText" presStyleLbl="node1" presStyleIdx="0" presStyleCnt="4">
        <dgm:presLayoutVars>
          <dgm:chMax val="0"/>
          <dgm:bulletEnabled val="1"/>
        </dgm:presLayoutVars>
      </dgm:prSet>
      <dgm:spPr/>
    </dgm:pt>
    <dgm:pt modelId="{25D2D227-0316-49AA-A453-F2098DC736DF}" type="pres">
      <dgm:prSet presAssocID="{03676FCF-D2D1-4F5A-98EA-B7E0366BE236}" presName="childText" presStyleLbl="revTx" presStyleIdx="0" presStyleCnt="4">
        <dgm:presLayoutVars>
          <dgm:bulletEnabled val="1"/>
        </dgm:presLayoutVars>
      </dgm:prSet>
      <dgm:spPr/>
    </dgm:pt>
    <dgm:pt modelId="{ED68209E-0110-4D22-B421-E2C1844B6C49}" type="pres">
      <dgm:prSet presAssocID="{B2A9BB97-E9CB-4DC7-834F-2CE3CB2A70F3}" presName="parentText" presStyleLbl="node1" presStyleIdx="1" presStyleCnt="4">
        <dgm:presLayoutVars>
          <dgm:chMax val="0"/>
          <dgm:bulletEnabled val="1"/>
        </dgm:presLayoutVars>
      </dgm:prSet>
      <dgm:spPr/>
    </dgm:pt>
    <dgm:pt modelId="{C9121442-DC53-4486-AACF-8C6131C6E2D4}" type="pres">
      <dgm:prSet presAssocID="{B2A9BB97-E9CB-4DC7-834F-2CE3CB2A70F3}" presName="childText" presStyleLbl="revTx" presStyleIdx="1" presStyleCnt="4">
        <dgm:presLayoutVars>
          <dgm:bulletEnabled val="1"/>
        </dgm:presLayoutVars>
      </dgm:prSet>
      <dgm:spPr/>
    </dgm:pt>
    <dgm:pt modelId="{3E6ADCF4-9A82-4A57-8D20-4C311A074024}" type="pres">
      <dgm:prSet presAssocID="{4BD111E5-4DF5-40E6-BFDF-FA33EEBC4238}" presName="parentText" presStyleLbl="node1" presStyleIdx="2" presStyleCnt="4">
        <dgm:presLayoutVars>
          <dgm:chMax val="0"/>
          <dgm:bulletEnabled val="1"/>
        </dgm:presLayoutVars>
      </dgm:prSet>
      <dgm:spPr/>
    </dgm:pt>
    <dgm:pt modelId="{AEF5CF75-9F25-450E-B19E-96CB34E69490}" type="pres">
      <dgm:prSet presAssocID="{4BD111E5-4DF5-40E6-BFDF-FA33EEBC4238}" presName="childText" presStyleLbl="revTx" presStyleIdx="2" presStyleCnt="4">
        <dgm:presLayoutVars>
          <dgm:bulletEnabled val="1"/>
        </dgm:presLayoutVars>
      </dgm:prSet>
      <dgm:spPr/>
    </dgm:pt>
    <dgm:pt modelId="{06FA6599-5AE9-48F4-A070-66C4EAC9FEF6}" type="pres">
      <dgm:prSet presAssocID="{3246E728-038F-4808-BAB8-71456CE5CACF}" presName="parentText" presStyleLbl="node1" presStyleIdx="3" presStyleCnt="4">
        <dgm:presLayoutVars>
          <dgm:chMax val="0"/>
          <dgm:bulletEnabled val="1"/>
        </dgm:presLayoutVars>
      </dgm:prSet>
      <dgm:spPr/>
    </dgm:pt>
    <dgm:pt modelId="{9D6A48DE-712B-4586-A857-93619BAA4DAB}" type="pres">
      <dgm:prSet presAssocID="{3246E728-038F-4808-BAB8-71456CE5CACF}" presName="childText" presStyleLbl="revTx" presStyleIdx="3" presStyleCnt="4">
        <dgm:presLayoutVars>
          <dgm:bulletEnabled val="1"/>
        </dgm:presLayoutVars>
      </dgm:prSet>
      <dgm:spPr/>
    </dgm:pt>
  </dgm:ptLst>
  <dgm:cxnLst>
    <dgm:cxn modelId="{42A2920C-3814-4854-8ACA-3C3872D23B68}" type="presOf" srcId="{4BD111E5-4DF5-40E6-BFDF-FA33EEBC4238}" destId="{3E6ADCF4-9A82-4A57-8D20-4C311A074024}" srcOrd="0" destOrd="0" presId="urn:microsoft.com/office/officeart/2005/8/layout/vList2"/>
    <dgm:cxn modelId="{E1D8B714-FF82-435A-A516-8DEC350A3889}" type="presOf" srcId="{3246E728-038F-4808-BAB8-71456CE5CACF}" destId="{06FA6599-5AE9-48F4-A070-66C4EAC9FEF6}" srcOrd="0" destOrd="0" presId="urn:microsoft.com/office/officeart/2005/8/layout/vList2"/>
    <dgm:cxn modelId="{573F4915-EECB-415C-812F-6A6084BC6DB8}" srcId="{3246E728-038F-4808-BAB8-71456CE5CACF}" destId="{4A7EBAB6-D480-492A-A54C-632BD3A8BFBB}" srcOrd="0" destOrd="0" parTransId="{2F6BBF11-26DF-4C5A-B0F8-AC4278B6112D}" sibTransId="{697EB2D3-A4DB-4BB7-BE97-35913E8462E8}"/>
    <dgm:cxn modelId="{A4EA6B20-A11E-4632-8183-B2404ACAB96E}" srcId="{B2A9BB97-E9CB-4DC7-834F-2CE3CB2A70F3}" destId="{014E9E72-E461-431B-BA3D-2BD528EE4C4C}" srcOrd="0" destOrd="0" parTransId="{D1DB2C15-2F13-4137-8E6D-6D0EF2F879C3}" sibTransId="{A3F64284-D953-48E1-BE08-14ECB7ADAEFD}"/>
    <dgm:cxn modelId="{7FBC2B25-FF15-47F6-AC29-560C405E77C1}" type="presOf" srcId="{4A7EBAB6-D480-492A-A54C-632BD3A8BFBB}" destId="{9D6A48DE-712B-4586-A857-93619BAA4DAB}" srcOrd="0" destOrd="0" presId="urn:microsoft.com/office/officeart/2005/8/layout/vList2"/>
    <dgm:cxn modelId="{3AEAEB6E-F4E9-451A-BE9A-27821DF78A00}" type="presOf" srcId="{2ED110FA-FF0F-4E82-9ADE-00F7222E65EA}" destId="{AEF5CF75-9F25-450E-B19E-96CB34E69490}" srcOrd="0" destOrd="0" presId="urn:microsoft.com/office/officeart/2005/8/layout/vList2"/>
    <dgm:cxn modelId="{200C5E50-3E80-4E69-98DA-DE8950B4F164}" srcId="{538EB0E7-1060-4B82-912F-F0ECC3318505}" destId="{3246E728-038F-4808-BAB8-71456CE5CACF}" srcOrd="3" destOrd="0" parTransId="{50350636-5E70-4BA5-B0F9-414EC73B2F85}" sibTransId="{A042698B-B044-4450-A65F-AB97778515D6}"/>
    <dgm:cxn modelId="{E6600075-247E-421D-A320-C1AD4265B81A}" srcId="{03676FCF-D2D1-4F5A-98EA-B7E0366BE236}" destId="{49AF218E-F46D-4904-9CCB-7498B4C25006}" srcOrd="0" destOrd="0" parTransId="{D65CA126-3E26-43C3-8817-9023FC0E951A}" sibTransId="{9EB0AEF1-E659-4221-9ED5-4750942AE100}"/>
    <dgm:cxn modelId="{F55E7A57-9349-40C8-A61E-5916434D19A6}" srcId="{538EB0E7-1060-4B82-912F-F0ECC3318505}" destId="{B2A9BB97-E9CB-4DC7-834F-2CE3CB2A70F3}" srcOrd="1" destOrd="0" parTransId="{C5CF5079-3018-4A4E-99CE-AE1B36B6D805}" sibTransId="{38C41B29-0960-4B3D-B93C-9812B048FA4E}"/>
    <dgm:cxn modelId="{FFD2968A-7231-4A6D-B9D4-4C91DAF6DC8F}" type="presOf" srcId="{014E9E72-E461-431B-BA3D-2BD528EE4C4C}" destId="{C9121442-DC53-4486-AACF-8C6131C6E2D4}" srcOrd="0" destOrd="0" presId="urn:microsoft.com/office/officeart/2005/8/layout/vList2"/>
    <dgm:cxn modelId="{2BAB6E94-D981-4D09-A43D-993922DE5A8B}" type="presOf" srcId="{03676FCF-D2D1-4F5A-98EA-B7E0366BE236}" destId="{83A823EF-EA60-4B50-B908-1035E5A7FD4F}" srcOrd="0" destOrd="0" presId="urn:microsoft.com/office/officeart/2005/8/layout/vList2"/>
    <dgm:cxn modelId="{EC48F2C1-4D95-4645-8FE8-2B080FFCE0E5}" srcId="{538EB0E7-1060-4B82-912F-F0ECC3318505}" destId="{03676FCF-D2D1-4F5A-98EA-B7E0366BE236}" srcOrd="0" destOrd="0" parTransId="{DD50B581-AA5F-467C-807E-37239C789487}" sibTransId="{A58A144E-ACAC-4394-B55F-07A8D224DB17}"/>
    <dgm:cxn modelId="{4F4CC7C7-56CD-4378-886D-210B15CF6B0A}" srcId="{4BD111E5-4DF5-40E6-BFDF-FA33EEBC4238}" destId="{2ED110FA-FF0F-4E82-9ADE-00F7222E65EA}" srcOrd="0" destOrd="0" parTransId="{DBA18E84-15CF-4002-9E76-647AECACBE49}" sibTransId="{9502992A-31B3-45D3-8AFC-91CBD9A5F2CE}"/>
    <dgm:cxn modelId="{A2074BD6-76A8-4B99-AC01-ACAEA68193C7}" type="presOf" srcId="{49AF218E-F46D-4904-9CCB-7498B4C25006}" destId="{25D2D227-0316-49AA-A453-F2098DC736DF}" srcOrd="0" destOrd="0" presId="urn:microsoft.com/office/officeart/2005/8/layout/vList2"/>
    <dgm:cxn modelId="{7EBEC3D8-45E0-49DB-A9BA-C20E3E4C9381}" srcId="{538EB0E7-1060-4B82-912F-F0ECC3318505}" destId="{4BD111E5-4DF5-40E6-BFDF-FA33EEBC4238}" srcOrd="2" destOrd="0" parTransId="{88BB5292-4482-45CB-8077-4ED99DA21176}" sibTransId="{FB96D058-3249-4441-95B8-AD9EF40F6E7C}"/>
    <dgm:cxn modelId="{F6B0FAF5-181A-47F0-8A3F-98AAC496825A}" type="presOf" srcId="{538EB0E7-1060-4B82-912F-F0ECC3318505}" destId="{90DB4ADF-AB1D-4390-9640-91C1FD79E0CD}" srcOrd="0" destOrd="0" presId="urn:microsoft.com/office/officeart/2005/8/layout/vList2"/>
    <dgm:cxn modelId="{5DF730FD-29C5-4FFE-842A-E1D88B32E922}" type="presOf" srcId="{B2A9BB97-E9CB-4DC7-834F-2CE3CB2A70F3}" destId="{ED68209E-0110-4D22-B421-E2C1844B6C49}" srcOrd="0" destOrd="0" presId="urn:microsoft.com/office/officeart/2005/8/layout/vList2"/>
    <dgm:cxn modelId="{F294B306-B0E5-41D2-B2A7-5407C9A11D73}" type="presParOf" srcId="{90DB4ADF-AB1D-4390-9640-91C1FD79E0CD}" destId="{83A823EF-EA60-4B50-B908-1035E5A7FD4F}" srcOrd="0" destOrd="0" presId="urn:microsoft.com/office/officeart/2005/8/layout/vList2"/>
    <dgm:cxn modelId="{1F8A93F8-E8EC-49A2-B109-361FD8960D05}" type="presParOf" srcId="{90DB4ADF-AB1D-4390-9640-91C1FD79E0CD}" destId="{25D2D227-0316-49AA-A453-F2098DC736DF}" srcOrd="1" destOrd="0" presId="urn:microsoft.com/office/officeart/2005/8/layout/vList2"/>
    <dgm:cxn modelId="{C27401D3-38FD-4C19-BB47-231D4D01D0C5}" type="presParOf" srcId="{90DB4ADF-AB1D-4390-9640-91C1FD79E0CD}" destId="{ED68209E-0110-4D22-B421-E2C1844B6C49}" srcOrd="2" destOrd="0" presId="urn:microsoft.com/office/officeart/2005/8/layout/vList2"/>
    <dgm:cxn modelId="{9FE1C077-59F6-48CF-8F9E-F6ABEB119643}" type="presParOf" srcId="{90DB4ADF-AB1D-4390-9640-91C1FD79E0CD}" destId="{C9121442-DC53-4486-AACF-8C6131C6E2D4}" srcOrd="3" destOrd="0" presId="urn:microsoft.com/office/officeart/2005/8/layout/vList2"/>
    <dgm:cxn modelId="{7A0452FF-7E04-49E4-B3CA-2C6543AC133D}" type="presParOf" srcId="{90DB4ADF-AB1D-4390-9640-91C1FD79E0CD}" destId="{3E6ADCF4-9A82-4A57-8D20-4C311A074024}" srcOrd="4" destOrd="0" presId="urn:microsoft.com/office/officeart/2005/8/layout/vList2"/>
    <dgm:cxn modelId="{5692E436-F485-42FC-846D-D244DBD2D52D}" type="presParOf" srcId="{90DB4ADF-AB1D-4390-9640-91C1FD79E0CD}" destId="{AEF5CF75-9F25-450E-B19E-96CB34E69490}" srcOrd="5" destOrd="0" presId="urn:microsoft.com/office/officeart/2005/8/layout/vList2"/>
    <dgm:cxn modelId="{F0A5A96B-9589-4E6A-9611-DD5533755C7E}" type="presParOf" srcId="{90DB4ADF-AB1D-4390-9640-91C1FD79E0CD}" destId="{06FA6599-5AE9-48F4-A070-66C4EAC9FEF6}" srcOrd="6" destOrd="0" presId="urn:microsoft.com/office/officeart/2005/8/layout/vList2"/>
    <dgm:cxn modelId="{12636BE4-CFEF-4516-8650-189E2A32ABE3}" type="presParOf" srcId="{90DB4ADF-AB1D-4390-9640-91C1FD79E0CD}" destId="{9D6A48DE-712B-4586-A857-93619BAA4DAB}"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93223FD-C8A9-4C62-BB3D-39AFA7B6F7EE}"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573FCE0-C092-4A40-9C2E-B6A574B7D72C}">
      <dgm:prSet/>
      <dgm:spPr/>
      <dgm:t>
        <a:bodyPr/>
        <a:lstStyle/>
        <a:p>
          <a:r>
            <a:rPr lang="en-MY"/>
            <a:t>Noise and Outliers: Time-series data often contains noise or outliers. Robust distance measures can capture the underlying pattern in the presence of such irregularities and ensure that the clustering isn't overly influenced by them.</a:t>
          </a:r>
          <a:endParaRPr lang="en-US"/>
        </a:p>
      </dgm:t>
    </dgm:pt>
    <dgm:pt modelId="{F7D3E80C-47F6-4626-82F4-94EF582E9122}" type="parTrans" cxnId="{ACE43A31-930F-4363-939B-B6BAC4F22AFA}">
      <dgm:prSet/>
      <dgm:spPr/>
      <dgm:t>
        <a:bodyPr/>
        <a:lstStyle/>
        <a:p>
          <a:endParaRPr lang="en-US"/>
        </a:p>
      </dgm:t>
    </dgm:pt>
    <dgm:pt modelId="{18849CD1-CCCD-4B6E-9209-95DC139F1C8B}" type="sibTrans" cxnId="{ACE43A31-930F-4363-939B-B6BAC4F22AFA}">
      <dgm:prSet/>
      <dgm:spPr/>
      <dgm:t>
        <a:bodyPr/>
        <a:lstStyle/>
        <a:p>
          <a:endParaRPr lang="en-US"/>
        </a:p>
      </dgm:t>
    </dgm:pt>
    <dgm:pt modelId="{31227BD1-125D-4271-80B8-A4008BCADFD6}">
      <dgm:prSet/>
      <dgm:spPr/>
      <dgm:t>
        <a:bodyPr/>
        <a:lstStyle/>
        <a:p>
          <a:r>
            <a:rPr lang="en-MY"/>
            <a:t>Shape and Amplitude Variations: Different time series might have the same shape (pattern) but different amplitudes, or vice versa. Distance measures allow for capturing the similarity in shapes or amplitudes, depending on the measure and its configuration.</a:t>
          </a:r>
          <a:endParaRPr lang="en-US"/>
        </a:p>
      </dgm:t>
    </dgm:pt>
    <dgm:pt modelId="{DCA62EFA-4D6A-43BD-BBD5-C8E3B9F0284D}" type="parTrans" cxnId="{0CA916CE-A882-40B8-BE9D-A8FDBCE05CD4}">
      <dgm:prSet/>
      <dgm:spPr/>
      <dgm:t>
        <a:bodyPr/>
        <a:lstStyle/>
        <a:p>
          <a:endParaRPr lang="en-US"/>
        </a:p>
      </dgm:t>
    </dgm:pt>
    <dgm:pt modelId="{23212B54-09BC-4EBA-82F8-CAE3BD3C640D}" type="sibTrans" cxnId="{0CA916CE-A882-40B8-BE9D-A8FDBCE05CD4}">
      <dgm:prSet/>
      <dgm:spPr/>
      <dgm:t>
        <a:bodyPr/>
        <a:lstStyle/>
        <a:p>
          <a:endParaRPr lang="en-US"/>
        </a:p>
      </dgm:t>
    </dgm:pt>
    <dgm:pt modelId="{71C4F339-D5CB-4A9C-BAB7-FA1AD64A3F6C}">
      <dgm:prSet/>
      <dgm:spPr/>
      <dgm:t>
        <a:bodyPr/>
        <a:lstStyle/>
        <a:p>
          <a:r>
            <a:rPr lang="en-MY"/>
            <a:t>Phase Variations: In some instances, time series might be out-of-phase, meaning that similar patterns occur but are shifted in time. Some distance measures, such as DTW, allow for capturing similarities even when series are out of phase.</a:t>
          </a:r>
          <a:endParaRPr lang="en-US"/>
        </a:p>
      </dgm:t>
    </dgm:pt>
    <dgm:pt modelId="{68A08750-BF72-4337-AF76-50F767E263DE}" type="parTrans" cxnId="{128DE42E-1F15-42C9-B202-FE5770C2247D}">
      <dgm:prSet/>
      <dgm:spPr/>
      <dgm:t>
        <a:bodyPr/>
        <a:lstStyle/>
        <a:p>
          <a:endParaRPr lang="en-US"/>
        </a:p>
      </dgm:t>
    </dgm:pt>
    <dgm:pt modelId="{920C6498-D57A-4A4E-8C04-66809612C2DB}" type="sibTrans" cxnId="{128DE42E-1F15-42C9-B202-FE5770C2247D}">
      <dgm:prSet/>
      <dgm:spPr/>
      <dgm:t>
        <a:bodyPr/>
        <a:lstStyle/>
        <a:p>
          <a:endParaRPr lang="en-US"/>
        </a:p>
      </dgm:t>
    </dgm:pt>
    <dgm:pt modelId="{213F8CA3-BC28-4B97-AC85-D245AB8C13FE}" type="pres">
      <dgm:prSet presAssocID="{893223FD-C8A9-4C62-BB3D-39AFA7B6F7EE}" presName="linear" presStyleCnt="0">
        <dgm:presLayoutVars>
          <dgm:animLvl val="lvl"/>
          <dgm:resizeHandles val="exact"/>
        </dgm:presLayoutVars>
      </dgm:prSet>
      <dgm:spPr/>
    </dgm:pt>
    <dgm:pt modelId="{56ADBF23-5CA4-4B31-B0E8-53F4DA347104}" type="pres">
      <dgm:prSet presAssocID="{4573FCE0-C092-4A40-9C2E-B6A574B7D72C}" presName="parentText" presStyleLbl="node1" presStyleIdx="0" presStyleCnt="3">
        <dgm:presLayoutVars>
          <dgm:chMax val="0"/>
          <dgm:bulletEnabled val="1"/>
        </dgm:presLayoutVars>
      </dgm:prSet>
      <dgm:spPr/>
    </dgm:pt>
    <dgm:pt modelId="{DBD8B4E1-7D92-4B3F-B828-FCEC1B46729C}" type="pres">
      <dgm:prSet presAssocID="{18849CD1-CCCD-4B6E-9209-95DC139F1C8B}" presName="spacer" presStyleCnt="0"/>
      <dgm:spPr/>
    </dgm:pt>
    <dgm:pt modelId="{2DCDC56D-49C1-4CCB-AD65-AEEECA22015E}" type="pres">
      <dgm:prSet presAssocID="{31227BD1-125D-4271-80B8-A4008BCADFD6}" presName="parentText" presStyleLbl="node1" presStyleIdx="1" presStyleCnt="3">
        <dgm:presLayoutVars>
          <dgm:chMax val="0"/>
          <dgm:bulletEnabled val="1"/>
        </dgm:presLayoutVars>
      </dgm:prSet>
      <dgm:spPr/>
    </dgm:pt>
    <dgm:pt modelId="{2C898F9B-9A86-47FA-9833-B7525CCC8CEF}" type="pres">
      <dgm:prSet presAssocID="{23212B54-09BC-4EBA-82F8-CAE3BD3C640D}" presName="spacer" presStyleCnt="0"/>
      <dgm:spPr/>
    </dgm:pt>
    <dgm:pt modelId="{AA1ED839-8ECD-4775-8D0A-95910F95F423}" type="pres">
      <dgm:prSet presAssocID="{71C4F339-D5CB-4A9C-BAB7-FA1AD64A3F6C}" presName="parentText" presStyleLbl="node1" presStyleIdx="2" presStyleCnt="3">
        <dgm:presLayoutVars>
          <dgm:chMax val="0"/>
          <dgm:bulletEnabled val="1"/>
        </dgm:presLayoutVars>
      </dgm:prSet>
      <dgm:spPr/>
    </dgm:pt>
  </dgm:ptLst>
  <dgm:cxnLst>
    <dgm:cxn modelId="{9C4D2B2B-2C6A-4F9B-80F7-8386A7D434BC}" type="presOf" srcId="{71C4F339-D5CB-4A9C-BAB7-FA1AD64A3F6C}" destId="{AA1ED839-8ECD-4775-8D0A-95910F95F423}" srcOrd="0" destOrd="0" presId="urn:microsoft.com/office/officeart/2005/8/layout/vList2"/>
    <dgm:cxn modelId="{128DE42E-1F15-42C9-B202-FE5770C2247D}" srcId="{893223FD-C8A9-4C62-BB3D-39AFA7B6F7EE}" destId="{71C4F339-D5CB-4A9C-BAB7-FA1AD64A3F6C}" srcOrd="2" destOrd="0" parTransId="{68A08750-BF72-4337-AF76-50F767E263DE}" sibTransId="{920C6498-D57A-4A4E-8C04-66809612C2DB}"/>
    <dgm:cxn modelId="{ACE43A31-930F-4363-939B-B6BAC4F22AFA}" srcId="{893223FD-C8A9-4C62-BB3D-39AFA7B6F7EE}" destId="{4573FCE0-C092-4A40-9C2E-B6A574B7D72C}" srcOrd="0" destOrd="0" parTransId="{F7D3E80C-47F6-4626-82F4-94EF582E9122}" sibTransId="{18849CD1-CCCD-4B6E-9209-95DC139F1C8B}"/>
    <dgm:cxn modelId="{464BCD36-6E11-411F-AE8B-E7292C967EFC}" type="presOf" srcId="{893223FD-C8A9-4C62-BB3D-39AFA7B6F7EE}" destId="{213F8CA3-BC28-4B97-AC85-D245AB8C13FE}" srcOrd="0" destOrd="0" presId="urn:microsoft.com/office/officeart/2005/8/layout/vList2"/>
    <dgm:cxn modelId="{F2EF8661-FEA6-447D-9A1D-F2BA9836546E}" type="presOf" srcId="{4573FCE0-C092-4A40-9C2E-B6A574B7D72C}" destId="{56ADBF23-5CA4-4B31-B0E8-53F4DA347104}" srcOrd="0" destOrd="0" presId="urn:microsoft.com/office/officeart/2005/8/layout/vList2"/>
    <dgm:cxn modelId="{EF256B66-1E2C-466F-B55F-7A59F1062FDE}" type="presOf" srcId="{31227BD1-125D-4271-80B8-A4008BCADFD6}" destId="{2DCDC56D-49C1-4CCB-AD65-AEEECA22015E}" srcOrd="0" destOrd="0" presId="urn:microsoft.com/office/officeart/2005/8/layout/vList2"/>
    <dgm:cxn modelId="{0CA916CE-A882-40B8-BE9D-A8FDBCE05CD4}" srcId="{893223FD-C8A9-4C62-BB3D-39AFA7B6F7EE}" destId="{31227BD1-125D-4271-80B8-A4008BCADFD6}" srcOrd="1" destOrd="0" parTransId="{DCA62EFA-4D6A-43BD-BBD5-C8E3B9F0284D}" sibTransId="{23212B54-09BC-4EBA-82F8-CAE3BD3C640D}"/>
    <dgm:cxn modelId="{357699CD-32A3-4B14-BE00-D6130A58770B}" type="presParOf" srcId="{213F8CA3-BC28-4B97-AC85-D245AB8C13FE}" destId="{56ADBF23-5CA4-4B31-B0E8-53F4DA347104}" srcOrd="0" destOrd="0" presId="urn:microsoft.com/office/officeart/2005/8/layout/vList2"/>
    <dgm:cxn modelId="{D7329903-68C9-46C7-ADFF-E34103C538B0}" type="presParOf" srcId="{213F8CA3-BC28-4B97-AC85-D245AB8C13FE}" destId="{DBD8B4E1-7D92-4B3F-B828-FCEC1B46729C}" srcOrd="1" destOrd="0" presId="urn:microsoft.com/office/officeart/2005/8/layout/vList2"/>
    <dgm:cxn modelId="{FA2EA2A9-0D91-4F4E-AA42-DF088DD057AC}" type="presParOf" srcId="{213F8CA3-BC28-4B97-AC85-D245AB8C13FE}" destId="{2DCDC56D-49C1-4CCB-AD65-AEEECA22015E}" srcOrd="2" destOrd="0" presId="urn:microsoft.com/office/officeart/2005/8/layout/vList2"/>
    <dgm:cxn modelId="{A64AA273-3BDC-4794-B655-30B5BD9BBB74}" type="presParOf" srcId="{213F8CA3-BC28-4B97-AC85-D245AB8C13FE}" destId="{2C898F9B-9A86-47FA-9833-B7525CCC8CEF}" srcOrd="3" destOrd="0" presId="urn:microsoft.com/office/officeart/2005/8/layout/vList2"/>
    <dgm:cxn modelId="{AC0BEC18-339B-4499-9137-C035B09968E7}" type="presParOf" srcId="{213F8CA3-BC28-4B97-AC85-D245AB8C13FE}" destId="{AA1ED839-8ECD-4775-8D0A-95910F95F42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122049F-43AB-41F2-9C1F-2A0E1C43D8D3}"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2DA7D8F0-DE5D-45F7-AC08-96DA79BBF7D1}">
      <dgm:prSet/>
      <dgm:spPr/>
      <dgm:t>
        <a:bodyPr/>
        <a:lstStyle/>
        <a:p>
          <a:r>
            <a:rPr lang="en-MY"/>
            <a:t>Flexibility in Defining Similarity: Different applications might have different definitions of what makes two time-series "similar." Distance measures provide a mechanism to encode this definition of similarity.</a:t>
          </a:r>
          <a:endParaRPr lang="en-US"/>
        </a:p>
      </dgm:t>
    </dgm:pt>
    <dgm:pt modelId="{C20B5E7B-706E-42B9-8565-0018405ADF6B}" type="parTrans" cxnId="{B92EA926-9876-42C8-942C-2AF695A9F362}">
      <dgm:prSet/>
      <dgm:spPr/>
      <dgm:t>
        <a:bodyPr/>
        <a:lstStyle/>
        <a:p>
          <a:endParaRPr lang="en-US"/>
        </a:p>
      </dgm:t>
    </dgm:pt>
    <dgm:pt modelId="{31374483-0BA4-43DD-AC86-7FA0367887D0}" type="sibTrans" cxnId="{B92EA926-9876-42C8-942C-2AF695A9F362}">
      <dgm:prSet/>
      <dgm:spPr/>
      <dgm:t>
        <a:bodyPr/>
        <a:lstStyle/>
        <a:p>
          <a:endParaRPr lang="en-US"/>
        </a:p>
      </dgm:t>
    </dgm:pt>
    <dgm:pt modelId="{2EC93283-D210-423B-8B80-D83602AE1894}">
      <dgm:prSet/>
      <dgm:spPr/>
      <dgm:t>
        <a:bodyPr/>
        <a:lstStyle/>
        <a:p>
          <a:r>
            <a:rPr lang="en-MY"/>
            <a:t>Scalability for Large Datasets: Clustering algorithms require a way to compare and group large datasets efficiently. Distance measures, when chosen appropriately, can offer efficient and scalable solutions for large time-series datasets.</a:t>
          </a:r>
          <a:endParaRPr lang="en-US"/>
        </a:p>
      </dgm:t>
    </dgm:pt>
    <dgm:pt modelId="{0496E138-C5D8-42B6-A931-497F22DAB137}" type="parTrans" cxnId="{3F2FAF29-F537-4286-93DD-554DE0949365}">
      <dgm:prSet/>
      <dgm:spPr/>
      <dgm:t>
        <a:bodyPr/>
        <a:lstStyle/>
        <a:p>
          <a:endParaRPr lang="en-US"/>
        </a:p>
      </dgm:t>
    </dgm:pt>
    <dgm:pt modelId="{ACEC91F4-1825-4EBB-8449-C2EA6BADA37B}" type="sibTrans" cxnId="{3F2FAF29-F537-4286-93DD-554DE0949365}">
      <dgm:prSet/>
      <dgm:spPr/>
      <dgm:t>
        <a:bodyPr/>
        <a:lstStyle/>
        <a:p>
          <a:endParaRPr lang="en-US"/>
        </a:p>
      </dgm:t>
    </dgm:pt>
    <dgm:pt modelId="{13535E1D-031D-4F90-B5F4-E4403F0F262E}">
      <dgm:prSet/>
      <dgm:spPr/>
      <dgm:t>
        <a:bodyPr/>
        <a:lstStyle/>
        <a:p>
          <a:r>
            <a:rPr lang="en-MY"/>
            <a:t>Enhancing Clustering Quality: The choice of distance measure can significantly impact the quality of the resulting clusters. A well-chosen measure can lead to meaningful and coherent clusters, while an inappropriate one might yield disjointed or incoherent groupings.</a:t>
          </a:r>
          <a:endParaRPr lang="en-US"/>
        </a:p>
      </dgm:t>
    </dgm:pt>
    <dgm:pt modelId="{521953CE-CCFD-4F11-917E-30407079B56B}" type="parTrans" cxnId="{E1A267B0-BCCD-484E-A4A5-F08425A85653}">
      <dgm:prSet/>
      <dgm:spPr/>
      <dgm:t>
        <a:bodyPr/>
        <a:lstStyle/>
        <a:p>
          <a:endParaRPr lang="en-US"/>
        </a:p>
      </dgm:t>
    </dgm:pt>
    <dgm:pt modelId="{E32C8B58-BB9C-40C4-A830-4E60948CAB8B}" type="sibTrans" cxnId="{E1A267B0-BCCD-484E-A4A5-F08425A85653}">
      <dgm:prSet/>
      <dgm:spPr/>
      <dgm:t>
        <a:bodyPr/>
        <a:lstStyle/>
        <a:p>
          <a:endParaRPr lang="en-US"/>
        </a:p>
      </dgm:t>
    </dgm:pt>
    <dgm:pt modelId="{CE4FC81E-0548-4EB5-B872-5F03FE3226BD}" type="pres">
      <dgm:prSet presAssocID="{9122049F-43AB-41F2-9C1F-2A0E1C43D8D3}" presName="linear" presStyleCnt="0">
        <dgm:presLayoutVars>
          <dgm:animLvl val="lvl"/>
          <dgm:resizeHandles val="exact"/>
        </dgm:presLayoutVars>
      </dgm:prSet>
      <dgm:spPr/>
    </dgm:pt>
    <dgm:pt modelId="{3D0064EA-2C9E-4A61-940B-BCFC61674C36}" type="pres">
      <dgm:prSet presAssocID="{2DA7D8F0-DE5D-45F7-AC08-96DA79BBF7D1}" presName="parentText" presStyleLbl="node1" presStyleIdx="0" presStyleCnt="3">
        <dgm:presLayoutVars>
          <dgm:chMax val="0"/>
          <dgm:bulletEnabled val="1"/>
        </dgm:presLayoutVars>
      </dgm:prSet>
      <dgm:spPr/>
    </dgm:pt>
    <dgm:pt modelId="{E582D691-0B22-4FEB-9635-D6D162210B18}" type="pres">
      <dgm:prSet presAssocID="{31374483-0BA4-43DD-AC86-7FA0367887D0}" presName="spacer" presStyleCnt="0"/>
      <dgm:spPr/>
    </dgm:pt>
    <dgm:pt modelId="{935D7960-98A9-439C-8B52-4D6C0706F5E2}" type="pres">
      <dgm:prSet presAssocID="{2EC93283-D210-423B-8B80-D83602AE1894}" presName="parentText" presStyleLbl="node1" presStyleIdx="1" presStyleCnt="3">
        <dgm:presLayoutVars>
          <dgm:chMax val="0"/>
          <dgm:bulletEnabled val="1"/>
        </dgm:presLayoutVars>
      </dgm:prSet>
      <dgm:spPr/>
    </dgm:pt>
    <dgm:pt modelId="{E9B767CF-C28E-4DAE-8E62-ECDF59CCCC1A}" type="pres">
      <dgm:prSet presAssocID="{ACEC91F4-1825-4EBB-8449-C2EA6BADA37B}" presName="spacer" presStyleCnt="0"/>
      <dgm:spPr/>
    </dgm:pt>
    <dgm:pt modelId="{B83EB5CC-412A-4953-9FC5-55DFCB442A73}" type="pres">
      <dgm:prSet presAssocID="{13535E1D-031D-4F90-B5F4-E4403F0F262E}" presName="parentText" presStyleLbl="node1" presStyleIdx="2" presStyleCnt="3">
        <dgm:presLayoutVars>
          <dgm:chMax val="0"/>
          <dgm:bulletEnabled val="1"/>
        </dgm:presLayoutVars>
      </dgm:prSet>
      <dgm:spPr/>
    </dgm:pt>
  </dgm:ptLst>
  <dgm:cxnLst>
    <dgm:cxn modelId="{B92EA926-9876-42C8-942C-2AF695A9F362}" srcId="{9122049F-43AB-41F2-9C1F-2A0E1C43D8D3}" destId="{2DA7D8F0-DE5D-45F7-AC08-96DA79BBF7D1}" srcOrd="0" destOrd="0" parTransId="{C20B5E7B-706E-42B9-8565-0018405ADF6B}" sibTransId="{31374483-0BA4-43DD-AC86-7FA0367887D0}"/>
    <dgm:cxn modelId="{3F2FAF29-F537-4286-93DD-554DE0949365}" srcId="{9122049F-43AB-41F2-9C1F-2A0E1C43D8D3}" destId="{2EC93283-D210-423B-8B80-D83602AE1894}" srcOrd="1" destOrd="0" parTransId="{0496E138-C5D8-42B6-A931-497F22DAB137}" sibTransId="{ACEC91F4-1825-4EBB-8449-C2EA6BADA37B}"/>
    <dgm:cxn modelId="{E5BBA234-FDEA-42A4-9A60-86D16F38E0F6}" type="presOf" srcId="{9122049F-43AB-41F2-9C1F-2A0E1C43D8D3}" destId="{CE4FC81E-0548-4EB5-B872-5F03FE3226BD}" srcOrd="0" destOrd="0" presId="urn:microsoft.com/office/officeart/2005/8/layout/vList2"/>
    <dgm:cxn modelId="{A6445343-3382-4DEB-BBD5-069246226887}" type="presOf" srcId="{13535E1D-031D-4F90-B5F4-E4403F0F262E}" destId="{B83EB5CC-412A-4953-9FC5-55DFCB442A73}" srcOrd="0" destOrd="0" presId="urn:microsoft.com/office/officeart/2005/8/layout/vList2"/>
    <dgm:cxn modelId="{E1A267B0-BCCD-484E-A4A5-F08425A85653}" srcId="{9122049F-43AB-41F2-9C1F-2A0E1C43D8D3}" destId="{13535E1D-031D-4F90-B5F4-E4403F0F262E}" srcOrd="2" destOrd="0" parTransId="{521953CE-CCFD-4F11-917E-30407079B56B}" sibTransId="{E32C8B58-BB9C-40C4-A830-4E60948CAB8B}"/>
    <dgm:cxn modelId="{948497C5-3833-4A0B-82F7-43D240E5726A}" type="presOf" srcId="{2EC93283-D210-423B-8B80-D83602AE1894}" destId="{935D7960-98A9-439C-8B52-4D6C0706F5E2}" srcOrd="0" destOrd="0" presId="urn:microsoft.com/office/officeart/2005/8/layout/vList2"/>
    <dgm:cxn modelId="{15D7BBF2-E117-45D7-9392-EF2FFA20240F}" type="presOf" srcId="{2DA7D8F0-DE5D-45F7-AC08-96DA79BBF7D1}" destId="{3D0064EA-2C9E-4A61-940B-BCFC61674C36}" srcOrd="0" destOrd="0" presId="urn:microsoft.com/office/officeart/2005/8/layout/vList2"/>
    <dgm:cxn modelId="{0CC6AB30-2A53-4E59-8930-9AE41820FA7F}" type="presParOf" srcId="{CE4FC81E-0548-4EB5-B872-5F03FE3226BD}" destId="{3D0064EA-2C9E-4A61-940B-BCFC61674C36}" srcOrd="0" destOrd="0" presId="urn:microsoft.com/office/officeart/2005/8/layout/vList2"/>
    <dgm:cxn modelId="{5F12D81F-8B6E-411B-A887-7A4CC8380A30}" type="presParOf" srcId="{CE4FC81E-0548-4EB5-B872-5F03FE3226BD}" destId="{E582D691-0B22-4FEB-9635-D6D162210B18}" srcOrd="1" destOrd="0" presId="urn:microsoft.com/office/officeart/2005/8/layout/vList2"/>
    <dgm:cxn modelId="{EB91A876-C43A-4E8F-BF53-8C0D7E22D49A}" type="presParOf" srcId="{CE4FC81E-0548-4EB5-B872-5F03FE3226BD}" destId="{935D7960-98A9-439C-8B52-4D6C0706F5E2}" srcOrd="2" destOrd="0" presId="urn:microsoft.com/office/officeart/2005/8/layout/vList2"/>
    <dgm:cxn modelId="{1C3A64CB-3F3D-4DB5-B704-8659451E982A}" type="presParOf" srcId="{CE4FC81E-0548-4EB5-B872-5F03FE3226BD}" destId="{E9B767CF-C28E-4DAE-8E62-ECDF59CCCC1A}" srcOrd="3" destOrd="0" presId="urn:microsoft.com/office/officeart/2005/8/layout/vList2"/>
    <dgm:cxn modelId="{8A4218DB-124F-49CE-A6E5-AC057D7CE576}" type="presParOf" srcId="{CE4FC81E-0548-4EB5-B872-5F03FE3226BD}" destId="{B83EB5CC-412A-4953-9FC5-55DFCB442A7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6BD9258-DF03-4D25-8A3E-7A047688384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27E74D2-5CD5-4601-8546-A29B39BCAC64}">
      <dgm:prSet/>
      <dgm:spPr/>
      <dgm:t>
        <a:bodyPr/>
        <a:lstStyle/>
        <a:p>
          <a:r>
            <a:rPr lang="en-MY"/>
            <a:t>Let's illustrate this with a simple example:</a:t>
          </a:r>
          <a:endParaRPr lang="en-US"/>
        </a:p>
      </dgm:t>
    </dgm:pt>
    <dgm:pt modelId="{35C39891-8284-41BF-9133-B26E2AFB7B0D}" type="parTrans" cxnId="{526D1FC0-98BE-4A62-B881-0482F86C8674}">
      <dgm:prSet/>
      <dgm:spPr/>
      <dgm:t>
        <a:bodyPr/>
        <a:lstStyle/>
        <a:p>
          <a:endParaRPr lang="en-US"/>
        </a:p>
      </dgm:t>
    </dgm:pt>
    <dgm:pt modelId="{5C6A5141-A5EE-4BF2-86D8-C33CC64E7B1B}" type="sibTrans" cxnId="{526D1FC0-98BE-4A62-B881-0482F86C8674}">
      <dgm:prSet/>
      <dgm:spPr/>
      <dgm:t>
        <a:bodyPr/>
        <a:lstStyle/>
        <a:p>
          <a:endParaRPr lang="en-US"/>
        </a:p>
      </dgm:t>
    </dgm:pt>
    <dgm:pt modelId="{9CD2E310-B5AA-4002-A9E3-17371539B04C}">
      <dgm:prSet/>
      <dgm:spPr/>
      <dgm:t>
        <a:bodyPr/>
        <a:lstStyle/>
        <a:p>
          <a:r>
            <a:rPr lang="en-MY"/>
            <a:t>Euclidean Distance in Time Series:</a:t>
          </a:r>
          <a:endParaRPr lang="en-US"/>
        </a:p>
      </dgm:t>
    </dgm:pt>
    <dgm:pt modelId="{19B55428-ED2E-4E23-8242-D211CFAE98C8}" type="parTrans" cxnId="{924C002C-5F4C-44DB-BA4C-C307C15A5D11}">
      <dgm:prSet/>
      <dgm:spPr/>
      <dgm:t>
        <a:bodyPr/>
        <a:lstStyle/>
        <a:p>
          <a:endParaRPr lang="en-US"/>
        </a:p>
      </dgm:t>
    </dgm:pt>
    <dgm:pt modelId="{BB33CA0D-07A1-46CC-B938-84D00B83B203}" type="sibTrans" cxnId="{924C002C-5F4C-44DB-BA4C-C307C15A5D11}">
      <dgm:prSet/>
      <dgm:spPr/>
      <dgm:t>
        <a:bodyPr/>
        <a:lstStyle/>
        <a:p>
          <a:endParaRPr lang="en-US"/>
        </a:p>
      </dgm:t>
    </dgm:pt>
    <dgm:pt modelId="{966C0253-8397-490F-8606-A357F64E0F26}">
      <dgm:prSet/>
      <dgm:spPr/>
      <dgm:t>
        <a:bodyPr/>
        <a:lstStyle/>
        <a:p>
          <a:r>
            <a:rPr lang="en-MY"/>
            <a:t>Suppose we have two time series data:</a:t>
          </a:r>
          <a:endParaRPr lang="en-US"/>
        </a:p>
      </dgm:t>
    </dgm:pt>
    <dgm:pt modelId="{89EAABE8-FEBD-4149-84B0-55221E660BD1}" type="parTrans" cxnId="{C4345A4C-65D7-42BF-867F-DDC4246E7B85}">
      <dgm:prSet/>
      <dgm:spPr/>
      <dgm:t>
        <a:bodyPr/>
        <a:lstStyle/>
        <a:p>
          <a:endParaRPr lang="en-US"/>
        </a:p>
      </dgm:t>
    </dgm:pt>
    <dgm:pt modelId="{2BB326B6-BEF1-43B4-A145-FB36AB5A9DED}" type="sibTrans" cxnId="{C4345A4C-65D7-42BF-867F-DDC4246E7B85}">
      <dgm:prSet/>
      <dgm:spPr/>
      <dgm:t>
        <a:bodyPr/>
        <a:lstStyle/>
        <a:p>
          <a:endParaRPr lang="en-US"/>
        </a:p>
      </dgm:t>
    </dgm:pt>
    <dgm:pt modelId="{B8A747CC-BAE2-47C9-89B5-F5405A85E2C9}">
      <dgm:prSet/>
      <dgm:spPr/>
      <dgm:t>
        <a:bodyPr/>
        <a:lstStyle/>
        <a:p>
          <a:r>
            <a:rPr lang="en-MY"/>
            <a:t>Time Series A: [10, 12, 15, 20]</a:t>
          </a:r>
          <a:endParaRPr lang="en-US"/>
        </a:p>
      </dgm:t>
    </dgm:pt>
    <dgm:pt modelId="{C173D242-CBC3-4D0D-8727-C0FCB3620366}" type="parTrans" cxnId="{BD195512-8ED8-45FD-9FD5-05FAF186A1AD}">
      <dgm:prSet/>
      <dgm:spPr/>
      <dgm:t>
        <a:bodyPr/>
        <a:lstStyle/>
        <a:p>
          <a:endParaRPr lang="en-US"/>
        </a:p>
      </dgm:t>
    </dgm:pt>
    <dgm:pt modelId="{25A5D71E-CFCE-4313-B911-153900B6F326}" type="sibTrans" cxnId="{BD195512-8ED8-45FD-9FD5-05FAF186A1AD}">
      <dgm:prSet/>
      <dgm:spPr/>
      <dgm:t>
        <a:bodyPr/>
        <a:lstStyle/>
        <a:p>
          <a:endParaRPr lang="en-US"/>
        </a:p>
      </dgm:t>
    </dgm:pt>
    <dgm:pt modelId="{BE95EC95-8D35-4A4B-AFEC-6CC98247B4D6}">
      <dgm:prSet/>
      <dgm:spPr/>
      <dgm:t>
        <a:bodyPr/>
        <a:lstStyle/>
        <a:p>
          <a:r>
            <a:rPr lang="en-MY"/>
            <a:t>Time Series B: [8, 11, 16, 19]</a:t>
          </a:r>
          <a:endParaRPr lang="en-US"/>
        </a:p>
      </dgm:t>
    </dgm:pt>
    <dgm:pt modelId="{78F90408-9853-484A-83ED-4904E8861993}" type="parTrans" cxnId="{5E9DE40E-D7E7-4C8B-9A64-62B2AC6116C2}">
      <dgm:prSet/>
      <dgm:spPr/>
      <dgm:t>
        <a:bodyPr/>
        <a:lstStyle/>
        <a:p>
          <a:endParaRPr lang="en-US"/>
        </a:p>
      </dgm:t>
    </dgm:pt>
    <dgm:pt modelId="{72FE49C5-2C27-47C4-9755-992805F60638}" type="sibTrans" cxnId="{5E9DE40E-D7E7-4C8B-9A64-62B2AC6116C2}">
      <dgm:prSet/>
      <dgm:spPr/>
      <dgm:t>
        <a:bodyPr/>
        <a:lstStyle/>
        <a:p>
          <a:endParaRPr lang="en-US"/>
        </a:p>
      </dgm:t>
    </dgm:pt>
    <dgm:pt modelId="{4A21D79D-0F3E-4563-B82A-4D6B18AE73C0}">
      <dgm:prSet/>
      <dgm:spPr/>
      <dgm:t>
        <a:bodyPr/>
        <a:lstStyle/>
        <a:p>
          <a:r>
            <a:rPr lang="en-MY"/>
            <a:t>These represent observations made at four consecutive time points for each series.</a:t>
          </a:r>
          <a:endParaRPr lang="en-US"/>
        </a:p>
      </dgm:t>
    </dgm:pt>
    <dgm:pt modelId="{3E5C2AB7-8BB3-4047-ABDD-668805AA93F0}" type="parTrans" cxnId="{86CFF437-3050-4B40-8071-B5529D7FF684}">
      <dgm:prSet/>
      <dgm:spPr/>
      <dgm:t>
        <a:bodyPr/>
        <a:lstStyle/>
        <a:p>
          <a:endParaRPr lang="en-US"/>
        </a:p>
      </dgm:t>
    </dgm:pt>
    <dgm:pt modelId="{BA983705-1845-479E-A540-FFBF7191BFEE}" type="sibTrans" cxnId="{86CFF437-3050-4B40-8071-B5529D7FF684}">
      <dgm:prSet/>
      <dgm:spPr/>
      <dgm:t>
        <a:bodyPr/>
        <a:lstStyle/>
        <a:p>
          <a:endParaRPr lang="en-US"/>
        </a:p>
      </dgm:t>
    </dgm:pt>
    <dgm:pt modelId="{1C1D3597-CBD1-41CF-83F2-9D1CF14CA909}" type="pres">
      <dgm:prSet presAssocID="{96BD9258-DF03-4D25-8A3E-7A0476883840}" presName="linear" presStyleCnt="0">
        <dgm:presLayoutVars>
          <dgm:animLvl val="lvl"/>
          <dgm:resizeHandles val="exact"/>
        </dgm:presLayoutVars>
      </dgm:prSet>
      <dgm:spPr/>
    </dgm:pt>
    <dgm:pt modelId="{BD966270-31D8-4C30-9153-8DCFCB1D6A93}" type="pres">
      <dgm:prSet presAssocID="{D27E74D2-5CD5-4601-8546-A29B39BCAC64}" presName="parentText" presStyleLbl="node1" presStyleIdx="0" presStyleCnt="6">
        <dgm:presLayoutVars>
          <dgm:chMax val="0"/>
          <dgm:bulletEnabled val="1"/>
        </dgm:presLayoutVars>
      </dgm:prSet>
      <dgm:spPr/>
    </dgm:pt>
    <dgm:pt modelId="{40441AAB-85EB-4169-A690-0C53C4DD8D2E}" type="pres">
      <dgm:prSet presAssocID="{5C6A5141-A5EE-4BF2-86D8-C33CC64E7B1B}" presName="spacer" presStyleCnt="0"/>
      <dgm:spPr/>
    </dgm:pt>
    <dgm:pt modelId="{2977C49B-E24B-42DA-8457-52ECB0EA9C3C}" type="pres">
      <dgm:prSet presAssocID="{9CD2E310-B5AA-4002-A9E3-17371539B04C}" presName="parentText" presStyleLbl="node1" presStyleIdx="1" presStyleCnt="6">
        <dgm:presLayoutVars>
          <dgm:chMax val="0"/>
          <dgm:bulletEnabled val="1"/>
        </dgm:presLayoutVars>
      </dgm:prSet>
      <dgm:spPr/>
    </dgm:pt>
    <dgm:pt modelId="{9873CAC9-2419-4422-BF5E-427B4BAA8997}" type="pres">
      <dgm:prSet presAssocID="{BB33CA0D-07A1-46CC-B938-84D00B83B203}" presName="spacer" presStyleCnt="0"/>
      <dgm:spPr/>
    </dgm:pt>
    <dgm:pt modelId="{0B07E269-A711-47FB-849F-40E0A11DD3D2}" type="pres">
      <dgm:prSet presAssocID="{966C0253-8397-490F-8606-A357F64E0F26}" presName="parentText" presStyleLbl="node1" presStyleIdx="2" presStyleCnt="6">
        <dgm:presLayoutVars>
          <dgm:chMax val="0"/>
          <dgm:bulletEnabled val="1"/>
        </dgm:presLayoutVars>
      </dgm:prSet>
      <dgm:spPr/>
    </dgm:pt>
    <dgm:pt modelId="{D0B87355-7565-4158-AC4B-67299AF93939}" type="pres">
      <dgm:prSet presAssocID="{2BB326B6-BEF1-43B4-A145-FB36AB5A9DED}" presName="spacer" presStyleCnt="0"/>
      <dgm:spPr/>
    </dgm:pt>
    <dgm:pt modelId="{35ABF4E2-2E3C-41B2-8AD9-D29E2F124B4A}" type="pres">
      <dgm:prSet presAssocID="{B8A747CC-BAE2-47C9-89B5-F5405A85E2C9}" presName="parentText" presStyleLbl="node1" presStyleIdx="3" presStyleCnt="6">
        <dgm:presLayoutVars>
          <dgm:chMax val="0"/>
          <dgm:bulletEnabled val="1"/>
        </dgm:presLayoutVars>
      </dgm:prSet>
      <dgm:spPr/>
    </dgm:pt>
    <dgm:pt modelId="{C755EAD1-1297-4A60-8A91-A7F828202EA0}" type="pres">
      <dgm:prSet presAssocID="{25A5D71E-CFCE-4313-B911-153900B6F326}" presName="spacer" presStyleCnt="0"/>
      <dgm:spPr/>
    </dgm:pt>
    <dgm:pt modelId="{13AAD40A-404F-4410-8EAF-630139821D6C}" type="pres">
      <dgm:prSet presAssocID="{BE95EC95-8D35-4A4B-AFEC-6CC98247B4D6}" presName="parentText" presStyleLbl="node1" presStyleIdx="4" presStyleCnt="6">
        <dgm:presLayoutVars>
          <dgm:chMax val="0"/>
          <dgm:bulletEnabled val="1"/>
        </dgm:presLayoutVars>
      </dgm:prSet>
      <dgm:spPr/>
    </dgm:pt>
    <dgm:pt modelId="{1DA8F3D0-1EE8-4001-A177-D1E0C4BFB1FF}" type="pres">
      <dgm:prSet presAssocID="{72FE49C5-2C27-47C4-9755-992805F60638}" presName="spacer" presStyleCnt="0"/>
      <dgm:spPr/>
    </dgm:pt>
    <dgm:pt modelId="{443A0867-BC17-4431-AF48-C213268AE254}" type="pres">
      <dgm:prSet presAssocID="{4A21D79D-0F3E-4563-B82A-4D6B18AE73C0}" presName="parentText" presStyleLbl="node1" presStyleIdx="5" presStyleCnt="6">
        <dgm:presLayoutVars>
          <dgm:chMax val="0"/>
          <dgm:bulletEnabled val="1"/>
        </dgm:presLayoutVars>
      </dgm:prSet>
      <dgm:spPr/>
    </dgm:pt>
  </dgm:ptLst>
  <dgm:cxnLst>
    <dgm:cxn modelId="{C126E20C-1B5F-4FDB-9844-2CE585AB5C0A}" type="presOf" srcId="{9CD2E310-B5AA-4002-A9E3-17371539B04C}" destId="{2977C49B-E24B-42DA-8457-52ECB0EA9C3C}" srcOrd="0" destOrd="0" presId="urn:microsoft.com/office/officeart/2005/8/layout/vList2"/>
    <dgm:cxn modelId="{4963FA0C-80FB-47A3-A27F-6A925A688A80}" type="presOf" srcId="{BE95EC95-8D35-4A4B-AFEC-6CC98247B4D6}" destId="{13AAD40A-404F-4410-8EAF-630139821D6C}" srcOrd="0" destOrd="0" presId="urn:microsoft.com/office/officeart/2005/8/layout/vList2"/>
    <dgm:cxn modelId="{5E9DE40E-D7E7-4C8B-9A64-62B2AC6116C2}" srcId="{96BD9258-DF03-4D25-8A3E-7A0476883840}" destId="{BE95EC95-8D35-4A4B-AFEC-6CC98247B4D6}" srcOrd="4" destOrd="0" parTransId="{78F90408-9853-484A-83ED-4904E8861993}" sibTransId="{72FE49C5-2C27-47C4-9755-992805F60638}"/>
    <dgm:cxn modelId="{BD195512-8ED8-45FD-9FD5-05FAF186A1AD}" srcId="{96BD9258-DF03-4D25-8A3E-7A0476883840}" destId="{B8A747CC-BAE2-47C9-89B5-F5405A85E2C9}" srcOrd="3" destOrd="0" parTransId="{C173D242-CBC3-4D0D-8727-C0FCB3620366}" sibTransId="{25A5D71E-CFCE-4313-B911-153900B6F326}"/>
    <dgm:cxn modelId="{588FFA2B-5C0F-40D9-8181-7E0A7761140A}" type="presOf" srcId="{B8A747CC-BAE2-47C9-89B5-F5405A85E2C9}" destId="{35ABF4E2-2E3C-41B2-8AD9-D29E2F124B4A}" srcOrd="0" destOrd="0" presId="urn:microsoft.com/office/officeart/2005/8/layout/vList2"/>
    <dgm:cxn modelId="{924C002C-5F4C-44DB-BA4C-C307C15A5D11}" srcId="{96BD9258-DF03-4D25-8A3E-7A0476883840}" destId="{9CD2E310-B5AA-4002-A9E3-17371539B04C}" srcOrd="1" destOrd="0" parTransId="{19B55428-ED2E-4E23-8242-D211CFAE98C8}" sibTransId="{BB33CA0D-07A1-46CC-B938-84D00B83B203}"/>
    <dgm:cxn modelId="{86CFF437-3050-4B40-8071-B5529D7FF684}" srcId="{96BD9258-DF03-4D25-8A3E-7A0476883840}" destId="{4A21D79D-0F3E-4563-B82A-4D6B18AE73C0}" srcOrd="5" destOrd="0" parTransId="{3E5C2AB7-8BB3-4047-ABDD-668805AA93F0}" sibTransId="{BA983705-1845-479E-A540-FFBF7191BFEE}"/>
    <dgm:cxn modelId="{A586B35D-10DE-4CA0-B6E2-3B60D23044D6}" type="presOf" srcId="{966C0253-8397-490F-8606-A357F64E0F26}" destId="{0B07E269-A711-47FB-849F-40E0A11DD3D2}" srcOrd="0" destOrd="0" presId="urn:microsoft.com/office/officeart/2005/8/layout/vList2"/>
    <dgm:cxn modelId="{C4345A4C-65D7-42BF-867F-DDC4246E7B85}" srcId="{96BD9258-DF03-4D25-8A3E-7A0476883840}" destId="{966C0253-8397-490F-8606-A357F64E0F26}" srcOrd="2" destOrd="0" parTransId="{89EAABE8-FEBD-4149-84B0-55221E660BD1}" sibTransId="{2BB326B6-BEF1-43B4-A145-FB36AB5A9DED}"/>
    <dgm:cxn modelId="{B9433487-A36E-4BDC-8866-283A877424C8}" type="presOf" srcId="{96BD9258-DF03-4D25-8A3E-7A0476883840}" destId="{1C1D3597-CBD1-41CF-83F2-9D1CF14CA909}" srcOrd="0" destOrd="0" presId="urn:microsoft.com/office/officeart/2005/8/layout/vList2"/>
    <dgm:cxn modelId="{3D8ADB92-1A50-4087-A421-5C91FE1471AD}" type="presOf" srcId="{D27E74D2-5CD5-4601-8546-A29B39BCAC64}" destId="{BD966270-31D8-4C30-9153-8DCFCB1D6A93}" srcOrd="0" destOrd="0" presId="urn:microsoft.com/office/officeart/2005/8/layout/vList2"/>
    <dgm:cxn modelId="{063873B4-CA3D-40A9-A3EA-7EB0D4553A3F}" type="presOf" srcId="{4A21D79D-0F3E-4563-B82A-4D6B18AE73C0}" destId="{443A0867-BC17-4431-AF48-C213268AE254}" srcOrd="0" destOrd="0" presId="urn:microsoft.com/office/officeart/2005/8/layout/vList2"/>
    <dgm:cxn modelId="{526D1FC0-98BE-4A62-B881-0482F86C8674}" srcId="{96BD9258-DF03-4D25-8A3E-7A0476883840}" destId="{D27E74D2-5CD5-4601-8546-A29B39BCAC64}" srcOrd="0" destOrd="0" parTransId="{35C39891-8284-41BF-9133-B26E2AFB7B0D}" sibTransId="{5C6A5141-A5EE-4BF2-86D8-C33CC64E7B1B}"/>
    <dgm:cxn modelId="{3409106C-0F25-4AAE-BB1B-54C90C258172}" type="presParOf" srcId="{1C1D3597-CBD1-41CF-83F2-9D1CF14CA909}" destId="{BD966270-31D8-4C30-9153-8DCFCB1D6A93}" srcOrd="0" destOrd="0" presId="urn:microsoft.com/office/officeart/2005/8/layout/vList2"/>
    <dgm:cxn modelId="{860EFF31-9D48-4D00-BC17-2CA02E029308}" type="presParOf" srcId="{1C1D3597-CBD1-41CF-83F2-9D1CF14CA909}" destId="{40441AAB-85EB-4169-A690-0C53C4DD8D2E}" srcOrd="1" destOrd="0" presId="urn:microsoft.com/office/officeart/2005/8/layout/vList2"/>
    <dgm:cxn modelId="{F4AF65B3-9A3D-49FD-B95F-88FEB436ABBF}" type="presParOf" srcId="{1C1D3597-CBD1-41CF-83F2-9D1CF14CA909}" destId="{2977C49B-E24B-42DA-8457-52ECB0EA9C3C}" srcOrd="2" destOrd="0" presId="urn:microsoft.com/office/officeart/2005/8/layout/vList2"/>
    <dgm:cxn modelId="{A72E36BB-AD15-49C5-9C5F-D83CD148ED9C}" type="presParOf" srcId="{1C1D3597-CBD1-41CF-83F2-9D1CF14CA909}" destId="{9873CAC9-2419-4422-BF5E-427B4BAA8997}" srcOrd="3" destOrd="0" presId="urn:microsoft.com/office/officeart/2005/8/layout/vList2"/>
    <dgm:cxn modelId="{B04F08F7-CD73-4AD1-B7EC-32C96D4CE462}" type="presParOf" srcId="{1C1D3597-CBD1-41CF-83F2-9D1CF14CA909}" destId="{0B07E269-A711-47FB-849F-40E0A11DD3D2}" srcOrd="4" destOrd="0" presId="urn:microsoft.com/office/officeart/2005/8/layout/vList2"/>
    <dgm:cxn modelId="{5375C7AE-B841-406E-86C0-6D55035BE8DD}" type="presParOf" srcId="{1C1D3597-CBD1-41CF-83F2-9D1CF14CA909}" destId="{D0B87355-7565-4158-AC4B-67299AF93939}" srcOrd="5" destOrd="0" presId="urn:microsoft.com/office/officeart/2005/8/layout/vList2"/>
    <dgm:cxn modelId="{05BAB1F3-70F6-469E-A559-AF460D236E79}" type="presParOf" srcId="{1C1D3597-CBD1-41CF-83F2-9D1CF14CA909}" destId="{35ABF4E2-2E3C-41B2-8AD9-D29E2F124B4A}" srcOrd="6" destOrd="0" presId="urn:microsoft.com/office/officeart/2005/8/layout/vList2"/>
    <dgm:cxn modelId="{332CAD56-7B7A-46F2-9B67-313BBA69A7B5}" type="presParOf" srcId="{1C1D3597-CBD1-41CF-83F2-9D1CF14CA909}" destId="{C755EAD1-1297-4A60-8A91-A7F828202EA0}" srcOrd="7" destOrd="0" presId="urn:microsoft.com/office/officeart/2005/8/layout/vList2"/>
    <dgm:cxn modelId="{3FAE4530-8057-467D-BC9B-24444F50EA74}" type="presParOf" srcId="{1C1D3597-CBD1-41CF-83F2-9D1CF14CA909}" destId="{13AAD40A-404F-4410-8EAF-630139821D6C}" srcOrd="8" destOrd="0" presId="urn:microsoft.com/office/officeart/2005/8/layout/vList2"/>
    <dgm:cxn modelId="{3C3D1E7E-829B-45CC-9423-FF082171959E}" type="presParOf" srcId="{1C1D3597-CBD1-41CF-83F2-9D1CF14CA909}" destId="{1DA8F3D0-1EE8-4001-A177-D1E0C4BFB1FF}" srcOrd="9" destOrd="0" presId="urn:microsoft.com/office/officeart/2005/8/layout/vList2"/>
    <dgm:cxn modelId="{6C0E31DB-82F3-4064-9A6D-C4FC0A5FF8C6}" type="presParOf" srcId="{1C1D3597-CBD1-41CF-83F2-9D1CF14CA909}" destId="{443A0867-BC17-4431-AF48-C213268AE254}"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5AB05F6-C658-4CB9-A2EF-608CBE66944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518DA5F-1CAA-45C5-BF35-B3EBB5726CC3}">
      <dgm:prSet/>
      <dgm:spPr/>
      <dgm:t>
        <a:bodyPr/>
        <a:lstStyle/>
        <a:p>
          <a:r>
            <a:rPr lang="en-MY"/>
            <a:t>Once two time series have been converted into their SAX representations, the distance between them can be quickly computed using a word-based distance measure. One of the most commonly used measures for this purpose is the "MINDIST" measure. Here's how you can compute the MINDIST between two SAX words.</a:t>
          </a:r>
          <a:endParaRPr lang="en-US"/>
        </a:p>
      </dgm:t>
    </dgm:pt>
    <dgm:pt modelId="{70D2D5BE-18F8-4702-9070-FEEE767F2A1A}" type="parTrans" cxnId="{380A54D8-7A82-459B-B847-E9D59282CC04}">
      <dgm:prSet/>
      <dgm:spPr/>
      <dgm:t>
        <a:bodyPr/>
        <a:lstStyle/>
        <a:p>
          <a:endParaRPr lang="en-US"/>
        </a:p>
      </dgm:t>
    </dgm:pt>
    <dgm:pt modelId="{38FCDBE1-5958-41CF-9541-395A2BFFDC9B}" type="sibTrans" cxnId="{380A54D8-7A82-459B-B847-E9D59282CC04}">
      <dgm:prSet/>
      <dgm:spPr/>
      <dgm:t>
        <a:bodyPr/>
        <a:lstStyle/>
        <a:p>
          <a:endParaRPr lang="en-US"/>
        </a:p>
      </dgm:t>
    </dgm:pt>
    <dgm:pt modelId="{3C620C95-EEA9-4A22-8D0B-C8B4DDD0C1AC}">
      <dgm:prSet/>
      <dgm:spPr/>
      <dgm:t>
        <a:bodyPr/>
        <a:lstStyle/>
        <a:p>
          <a:r>
            <a:rPr lang="en-MY"/>
            <a:t>SAX Alphabet: Given the alphabet size of 3, we have the symbols {a, b, c}.</a:t>
          </a:r>
          <a:endParaRPr lang="en-US"/>
        </a:p>
      </dgm:t>
    </dgm:pt>
    <dgm:pt modelId="{121B02F9-D3EC-4E62-809F-7D8B0AFB673B}" type="parTrans" cxnId="{2836AEBB-7CDA-4556-884D-9DF35C1CD991}">
      <dgm:prSet/>
      <dgm:spPr/>
      <dgm:t>
        <a:bodyPr/>
        <a:lstStyle/>
        <a:p>
          <a:endParaRPr lang="en-US"/>
        </a:p>
      </dgm:t>
    </dgm:pt>
    <dgm:pt modelId="{A29BE539-7EB9-48C1-BCEC-6BFAF09B8C47}" type="sibTrans" cxnId="{2836AEBB-7CDA-4556-884D-9DF35C1CD991}">
      <dgm:prSet/>
      <dgm:spPr/>
      <dgm:t>
        <a:bodyPr/>
        <a:lstStyle/>
        <a:p>
          <a:endParaRPr lang="en-US"/>
        </a:p>
      </dgm:t>
    </dgm:pt>
    <dgm:pt modelId="{A6239F83-6053-423F-A975-84D332AEB55E}">
      <dgm:prSet/>
      <dgm:spPr/>
      <dgm:t>
        <a:bodyPr/>
        <a:lstStyle/>
        <a:p>
          <a:r>
            <a:rPr lang="en-MY"/>
            <a:t>Breakpoints: Assuming a Gaussian distribution, the breakpoints are approximately -0.43 and 0.43.</a:t>
          </a:r>
          <a:endParaRPr lang="en-US"/>
        </a:p>
      </dgm:t>
    </dgm:pt>
    <dgm:pt modelId="{853DEC36-BFFE-4C27-9A75-C61E2D55C032}" type="parTrans" cxnId="{1660F054-06AF-4478-B84B-4777E9AEECFC}">
      <dgm:prSet/>
      <dgm:spPr/>
      <dgm:t>
        <a:bodyPr/>
        <a:lstStyle/>
        <a:p>
          <a:endParaRPr lang="en-US"/>
        </a:p>
      </dgm:t>
    </dgm:pt>
    <dgm:pt modelId="{67A7EFBE-5138-4A16-82B7-64B92B0EB0F2}" type="sibTrans" cxnId="{1660F054-06AF-4478-B84B-4777E9AEECFC}">
      <dgm:prSet/>
      <dgm:spPr/>
      <dgm:t>
        <a:bodyPr/>
        <a:lstStyle/>
        <a:p>
          <a:endParaRPr lang="en-US"/>
        </a:p>
      </dgm:t>
    </dgm:pt>
    <dgm:pt modelId="{A9031135-450A-426D-9DCC-576B41863168}">
      <dgm:prSet/>
      <dgm:spPr/>
      <dgm:t>
        <a:bodyPr/>
        <a:lstStyle/>
        <a:p>
          <a:r>
            <a:rPr lang="en-MY"/>
            <a:t>Lookup Table: This table provides the distances between adjacent symbols based on the breakpoints. For an alphabet of size 3, the distances are:</a:t>
          </a:r>
          <a:endParaRPr lang="en-US"/>
        </a:p>
      </dgm:t>
    </dgm:pt>
    <dgm:pt modelId="{5EFE0504-718B-4B59-B304-D0B243B1EA75}" type="parTrans" cxnId="{DCCFEE4E-C874-491E-871C-D002FD74B2C2}">
      <dgm:prSet/>
      <dgm:spPr/>
      <dgm:t>
        <a:bodyPr/>
        <a:lstStyle/>
        <a:p>
          <a:endParaRPr lang="en-US"/>
        </a:p>
      </dgm:t>
    </dgm:pt>
    <dgm:pt modelId="{0BECCFE1-AE4A-4A07-BFF6-6B115525161E}" type="sibTrans" cxnId="{DCCFEE4E-C874-491E-871C-D002FD74B2C2}">
      <dgm:prSet/>
      <dgm:spPr/>
      <dgm:t>
        <a:bodyPr/>
        <a:lstStyle/>
        <a:p>
          <a:endParaRPr lang="en-US"/>
        </a:p>
      </dgm:t>
    </dgm:pt>
    <dgm:pt modelId="{4E5886A6-F54A-4A20-9F96-261E999E8E0E}">
      <dgm:prSet/>
      <dgm:spPr/>
      <dgm:t>
        <a:bodyPr/>
        <a:lstStyle/>
        <a:p>
          <a:r>
            <a:rPr lang="en-MY"/>
            <a:t>Between a and b: 0.43 (the first breakpoint)</a:t>
          </a:r>
          <a:endParaRPr lang="en-US"/>
        </a:p>
      </dgm:t>
    </dgm:pt>
    <dgm:pt modelId="{66EB6DD5-6602-4691-A83C-8C55439806A5}" type="parTrans" cxnId="{FD207FC7-807E-4FA9-BCF5-179556B708C6}">
      <dgm:prSet/>
      <dgm:spPr/>
      <dgm:t>
        <a:bodyPr/>
        <a:lstStyle/>
        <a:p>
          <a:endParaRPr lang="en-US"/>
        </a:p>
      </dgm:t>
    </dgm:pt>
    <dgm:pt modelId="{D755D83C-FEE4-4EEF-ADB5-AEEC52C9C761}" type="sibTrans" cxnId="{FD207FC7-807E-4FA9-BCF5-179556B708C6}">
      <dgm:prSet/>
      <dgm:spPr/>
      <dgm:t>
        <a:bodyPr/>
        <a:lstStyle/>
        <a:p>
          <a:endParaRPr lang="en-US"/>
        </a:p>
      </dgm:t>
    </dgm:pt>
    <dgm:pt modelId="{0A68F7E9-9108-4C43-8D6F-899E98539BED}">
      <dgm:prSet/>
      <dgm:spPr/>
      <dgm:t>
        <a:bodyPr/>
        <a:lstStyle/>
        <a:p>
          <a:r>
            <a:rPr lang="en-MY"/>
            <a:t>Between b and c: 0.43 (the difference between the two breakpoints)</a:t>
          </a:r>
          <a:endParaRPr lang="en-US"/>
        </a:p>
      </dgm:t>
    </dgm:pt>
    <dgm:pt modelId="{2E829659-B538-4838-8C07-E12297160C51}" type="parTrans" cxnId="{A3723DBF-9467-4351-B58A-1C29C08ADD02}">
      <dgm:prSet/>
      <dgm:spPr/>
      <dgm:t>
        <a:bodyPr/>
        <a:lstStyle/>
        <a:p>
          <a:endParaRPr lang="en-US"/>
        </a:p>
      </dgm:t>
    </dgm:pt>
    <dgm:pt modelId="{F21D8639-D576-45E0-A6AF-0751B4FD487C}" type="sibTrans" cxnId="{A3723DBF-9467-4351-B58A-1C29C08ADD02}">
      <dgm:prSet/>
      <dgm:spPr/>
      <dgm:t>
        <a:bodyPr/>
        <a:lstStyle/>
        <a:p>
          <a:endParaRPr lang="en-US"/>
        </a:p>
      </dgm:t>
    </dgm:pt>
    <dgm:pt modelId="{49647332-E8B3-42AA-838A-7F730DD82DFC}">
      <dgm:prSet/>
      <dgm:spPr/>
      <dgm:t>
        <a:bodyPr/>
        <a:lstStyle/>
        <a:p>
          <a:r>
            <a:rPr lang="en-MY"/>
            <a:t>Between a and c: 0.86 (sum of the two distances)</a:t>
          </a:r>
          <a:endParaRPr lang="en-US"/>
        </a:p>
      </dgm:t>
    </dgm:pt>
    <dgm:pt modelId="{23C4E1C8-1376-4296-ADF3-30477C00B752}" type="parTrans" cxnId="{3AD0D6E6-8BEB-48C3-9C92-DA795C9ACAF4}">
      <dgm:prSet/>
      <dgm:spPr/>
      <dgm:t>
        <a:bodyPr/>
        <a:lstStyle/>
        <a:p>
          <a:endParaRPr lang="en-US"/>
        </a:p>
      </dgm:t>
    </dgm:pt>
    <dgm:pt modelId="{110B613A-594D-480A-B064-43D45EC5F9F8}" type="sibTrans" cxnId="{3AD0D6E6-8BEB-48C3-9C92-DA795C9ACAF4}">
      <dgm:prSet/>
      <dgm:spPr/>
      <dgm:t>
        <a:bodyPr/>
        <a:lstStyle/>
        <a:p>
          <a:endParaRPr lang="en-US"/>
        </a:p>
      </dgm:t>
    </dgm:pt>
    <dgm:pt modelId="{A01FA5A4-7019-4F5A-9ED8-986D52943649}" type="pres">
      <dgm:prSet presAssocID="{15AB05F6-C658-4CB9-A2EF-608CBE66944C}" presName="linear" presStyleCnt="0">
        <dgm:presLayoutVars>
          <dgm:animLvl val="lvl"/>
          <dgm:resizeHandles val="exact"/>
        </dgm:presLayoutVars>
      </dgm:prSet>
      <dgm:spPr/>
    </dgm:pt>
    <dgm:pt modelId="{BAC3F243-9FA0-4DB8-9F80-0EE60663D3EE}" type="pres">
      <dgm:prSet presAssocID="{F518DA5F-1CAA-45C5-BF35-B3EBB5726CC3}" presName="parentText" presStyleLbl="node1" presStyleIdx="0" presStyleCnt="4">
        <dgm:presLayoutVars>
          <dgm:chMax val="0"/>
          <dgm:bulletEnabled val="1"/>
        </dgm:presLayoutVars>
      </dgm:prSet>
      <dgm:spPr/>
    </dgm:pt>
    <dgm:pt modelId="{26F5D655-5F51-46C0-8332-6AC5129632A0}" type="pres">
      <dgm:prSet presAssocID="{38FCDBE1-5958-41CF-9541-395A2BFFDC9B}" presName="spacer" presStyleCnt="0"/>
      <dgm:spPr/>
    </dgm:pt>
    <dgm:pt modelId="{A6EB6C55-7650-4008-80EC-A70BF9BA83E5}" type="pres">
      <dgm:prSet presAssocID="{3C620C95-EEA9-4A22-8D0B-C8B4DDD0C1AC}" presName="parentText" presStyleLbl="node1" presStyleIdx="1" presStyleCnt="4">
        <dgm:presLayoutVars>
          <dgm:chMax val="0"/>
          <dgm:bulletEnabled val="1"/>
        </dgm:presLayoutVars>
      </dgm:prSet>
      <dgm:spPr/>
    </dgm:pt>
    <dgm:pt modelId="{95B4CECD-188F-40F2-A772-FE618031FE59}" type="pres">
      <dgm:prSet presAssocID="{A29BE539-7EB9-48C1-BCEC-6BFAF09B8C47}" presName="spacer" presStyleCnt="0"/>
      <dgm:spPr/>
    </dgm:pt>
    <dgm:pt modelId="{9A4CE2D7-B74A-410E-8012-29669B557389}" type="pres">
      <dgm:prSet presAssocID="{A6239F83-6053-423F-A975-84D332AEB55E}" presName="parentText" presStyleLbl="node1" presStyleIdx="2" presStyleCnt="4">
        <dgm:presLayoutVars>
          <dgm:chMax val="0"/>
          <dgm:bulletEnabled val="1"/>
        </dgm:presLayoutVars>
      </dgm:prSet>
      <dgm:spPr/>
    </dgm:pt>
    <dgm:pt modelId="{FC1ABA60-8CC9-4D9C-861C-88551C50832E}" type="pres">
      <dgm:prSet presAssocID="{67A7EFBE-5138-4A16-82B7-64B92B0EB0F2}" presName="spacer" presStyleCnt="0"/>
      <dgm:spPr/>
    </dgm:pt>
    <dgm:pt modelId="{DED5879F-3D4D-4949-93B6-798907560C16}" type="pres">
      <dgm:prSet presAssocID="{A9031135-450A-426D-9DCC-576B41863168}" presName="parentText" presStyleLbl="node1" presStyleIdx="3" presStyleCnt="4">
        <dgm:presLayoutVars>
          <dgm:chMax val="0"/>
          <dgm:bulletEnabled val="1"/>
        </dgm:presLayoutVars>
      </dgm:prSet>
      <dgm:spPr/>
    </dgm:pt>
    <dgm:pt modelId="{0326C0E6-1F9D-429D-A87C-263FCF3D2719}" type="pres">
      <dgm:prSet presAssocID="{A9031135-450A-426D-9DCC-576B41863168}" presName="childText" presStyleLbl="revTx" presStyleIdx="0" presStyleCnt="1">
        <dgm:presLayoutVars>
          <dgm:bulletEnabled val="1"/>
        </dgm:presLayoutVars>
      </dgm:prSet>
      <dgm:spPr/>
    </dgm:pt>
  </dgm:ptLst>
  <dgm:cxnLst>
    <dgm:cxn modelId="{96435A14-F499-4741-BE62-0C2E97FFF869}" type="presOf" srcId="{A9031135-450A-426D-9DCC-576B41863168}" destId="{DED5879F-3D4D-4949-93B6-798907560C16}" srcOrd="0" destOrd="0" presId="urn:microsoft.com/office/officeart/2005/8/layout/vList2"/>
    <dgm:cxn modelId="{8A30F820-F7E0-4ABF-9975-0EDF3F3CAA90}" type="presOf" srcId="{0A68F7E9-9108-4C43-8D6F-899E98539BED}" destId="{0326C0E6-1F9D-429D-A87C-263FCF3D2719}" srcOrd="0" destOrd="1" presId="urn:microsoft.com/office/officeart/2005/8/layout/vList2"/>
    <dgm:cxn modelId="{034E0A21-BAE6-4E39-B606-0058AFD00583}" type="presOf" srcId="{3C620C95-EEA9-4A22-8D0B-C8B4DDD0C1AC}" destId="{A6EB6C55-7650-4008-80EC-A70BF9BA83E5}" srcOrd="0" destOrd="0" presId="urn:microsoft.com/office/officeart/2005/8/layout/vList2"/>
    <dgm:cxn modelId="{DCCFEE4E-C874-491E-871C-D002FD74B2C2}" srcId="{15AB05F6-C658-4CB9-A2EF-608CBE66944C}" destId="{A9031135-450A-426D-9DCC-576B41863168}" srcOrd="3" destOrd="0" parTransId="{5EFE0504-718B-4B59-B304-D0B243B1EA75}" sibTransId="{0BECCFE1-AE4A-4A07-BFF6-6B115525161E}"/>
    <dgm:cxn modelId="{51848C4F-190D-4734-BF8D-411927F4F56F}" type="presOf" srcId="{F518DA5F-1CAA-45C5-BF35-B3EBB5726CC3}" destId="{BAC3F243-9FA0-4DB8-9F80-0EE60663D3EE}" srcOrd="0" destOrd="0" presId="urn:microsoft.com/office/officeart/2005/8/layout/vList2"/>
    <dgm:cxn modelId="{3E368474-7068-42E4-BB99-477ED60E3206}" type="presOf" srcId="{15AB05F6-C658-4CB9-A2EF-608CBE66944C}" destId="{A01FA5A4-7019-4F5A-9ED8-986D52943649}" srcOrd="0" destOrd="0" presId="urn:microsoft.com/office/officeart/2005/8/layout/vList2"/>
    <dgm:cxn modelId="{463CBF54-57FE-45FB-B3EC-B85ECADCFEDD}" type="presOf" srcId="{49647332-E8B3-42AA-838A-7F730DD82DFC}" destId="{0326C0E6-1F9D-429D-A87C-263FCF3D2719}" srcOrd="0" destOrd="2" presId="urn:microsoft.com/office/officeart/2005/8/layout/vList2"/>
    <dgm:cxn modelId="{1660F054-06AF-4478-B84B-4777E9AEECFC}" srcId="{15AB05F6-C658-4CB9-A2EF-608CBE66944C}" destId="{A6239F83-6053-423F-A975-84D332AEB55E}" srcOrd="2" destOrd="0" parTransId="{853DEC36-BFFE-4C27-9A75-C61E2D55C032}" sibTransId="{67A7EFBE-5138-4A16-82B7-64B92B0EB0F2}"/>
    <dgm:cxn modelId="{836B59A6-3B7B-4FB0-810A-989612E4350A}" type="presOf" srcId="{4E5886A6-F54A-4A20-9F96-261E999E8E0E}" destId="{0326C0E6-1F9D-429D-A87C-263FCF3D2719}" srcOrd="0" destOrd="0" presId="urn:microsoft.com/office/officeart/2005/8/layout/vList2"/>
    <dgm:cxn modelId="{2836AEBB-7CDA-4556-884D-9DF35C1CD991}" srcId="{15AB05F6-C658-4CB9-A2EF-608CBE66944C}" destId="{3C620C95-EEA9-4A22-8D0B-C8B4DDD0C1AC}" srcOrd="1" destOrd="0" parTransId="{121B02F9-D3EC-4E62-809F-7D8B0AFB673B}" sibTransId="{A29BE539-7EB9-48C1-BCEC-6BFAF09B8C47}"/>
    <dgm:cxn modelId="{A3723DBF-9467-4351-B58A-1C29C08ADD02}" srcId="{A9031135-450A-426D-9DCC-576B41863168}" destId="{0A68F7E9-9108-4C43-8D6F-899E98539BED}" srcOrd="1" destOrd="0" parTransId="{2E829659-B538-4838-8C07-E12297160C51}" sibTransId="{F21D8639-D576-45E0-A6AF-0751B4FD487C}"/>
    <dgm:cxn modelId="{FD207FC7-807E-4FA9-BCF5-179556B708C6}" srcId="{A9031135-450A-426D-9DCC-576B41863168}" destId="{4E5886A6-F54A-4A20-9F96-261E999E8E0E}" srcOrd="0" destOrd="0" parTransId="{66EB6DD5-6602-4691-A83C-8C55439806A5}" sibTransId="{D755D83C-FEE4-4EEF-ADB5-AEEC52C9C761}"/>
    <dgm:cxn modelId="{380A54D8-7A82-459B-B847-E9D59282CC04}" srcId="{15AB05F6-C658-4CB9-A2EF-608CBE66944C}" destId="{F518DA5F-1CAA-45C5-BF35-B3EBB5726CC3}" srcOrd="0" destOrd="0" parTransId="{70D2D5BE-18F8-4702-9070-FEEE767F2A1A}" sibTransId="{38FCDBE1-5958-41CF-9541-395A2BFFDC9B}"/>
    <dgm:cxn modelId="{F74861E0-EEC3-47FE-81EC-7D08429515C5}" type="presOf" srcId="{A6239F83-6053-423F-A975-84D332AEB55E}" destId="{9A4CE2D7-B74A-410E-8012-29669B557389}" srcOrd="0" destOrd="0" presId="urn:microsoft.com/office/officeart/2005/8/layout/vList2"/>
    <dgm:cxn modelId="{3AD0D6E6-8BEB-48C3-9C92-DA795C9ACAF4}" srcId="{A9031135-450A-426D-9DCC-576B41863168}" destId="{49647332-E8B3-42AA-838A-7F730DD82DFC}" srcOrd="2" destOrd="0" parTransId="{23C4E1C8-1376-4296-ADF3-30477C00B752}" sibTransId="{110B613A-594D-480A-B064-43D45EC5F9F8}"/>
    <dgm:cxn modelId="{8251D38C-47FF-4198-B6D8-BC9A69F0FD15}" type="presParOf" srcId="{A01FA5A4-7019-4F5A-9ED8-986D52943649}" destId="{BAC3F243-9FA0-4DB8-9F80-0EE60663D3EE}" srcOrd="0" destOrd="0" presId="urn:microsoft.com/office/officeart/2005/8/layout/vList2"/>
    <dgm:cxn modelId="{FBF29A88-48A0-4C17-B9C4-08F1DC82BA21}" type="presParOf" srcId="{A01FA5A4-7019-4F5A-9ED8-986D52943649}" destId="{26F5D655-5F51-46C0-8332-6AC5129632A0}" srcOrd="1" destOrd="0" presId="urn:microsoft.com/office/officeart/2005/8/layout/vList2"/>
    <dgm:cxn modelId="{886FF853-14BE-444D-BB97-A392D95C877D}" type="presParOf" srcId="{A01FA5A4-7019-4F5A-9ED8-986D52943649}" destId="{A6EB6C55-7650-4008-80EC-A70BF9BA83E5}" srcOrd="2" destOrd="0" presId="urn:microsoft.com/office/officeart/2005/8/layout/vList2"/>
    <dgm:cxn modelId="{E5A5F634-085D-45DE-8D58-C6F9A4739613}" type="presParOf" srcId="{A01FA5A4-7019-4F5A-9ED8-986D52943649}" destId="{95B4CECD-188F-40F2-A772-FE618031FE59}" srcOrd="3" destOrd="0" presId="urn:microsoft.com/office/officeart/2005/8/layout/vList2"/>
    <dgm:cxn modelId="{AF85334F-05AD-4B1D-BA2C-92C14C522013}" type="presParOf" srcId="{A01FA5A4-7019-4F5A-9ED8-986D52943649}" destId="{9A4CE2D7-B74A-410E-8012-29669B557389}" srcOrd="4" destOrd="0" presId="urn:microsoft.com/office/officeart/2005/8/layout/vList2"/>
    <dgm:cxn modelId="{65432CD1-306F-4914-B961-998AD300B416}" type="presParOf" srcId="{A01FA5A4-7019-4F5A-9ED8-986D52943649}" destId="{FC1ABA60-8CC9-4D9C-861C-88551C50832E}" srcOrd="5" destOrd="0" presId="urn:microsoft.com/office/officeart/2005/8/layout/vList2"/>
    <dgm:cxn modelId="{1AD78A8C-845F-4294-995C-9C5973703F29}" type="presParOf" srcId="{A01FA5A4-7019-4F5A-9ED8-986D52943649}" destId="{DED5879F-3D4D-4949-93B6-798907560C16}" srcOrd="6" destOrd="0" presId="urn:microsoft.com/office/officeart/2005/8/layout/vList2"/>
    <dgm:cxn modelId="{127DA929-0144-40D5-B0AD-CAFFA8831E2F}" type="presParOf" srcId="{A01FA5A4-7019-4F5A-9ED8-986D52943649}" destId="{0326C0E6-1F9D-429D-A87C-263FCF3D271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0BE06D9-D400-49B8-86D8-3038E55F18D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33706C9-B3F8-4E74-8FC9-4F7F9378B7AE}">
      <dgm:prSet/>
      <dgm:spPr/>
      <dgm:t>
        <a:bodyPr/>
        <a:lstStyle/>
        <a:p>
          <a:r>
            <a:rPr lang="en-MY" b="0" i="0"/>
            <a:t>Given two SAX words: </a:t>
          </a:r>
          <a:r>
            <a:rPr lang="en-MY" b="0" i="1"/>
            <a:t>A</a:t>
          </a:r>
          <a:r>
            <a:rPr lang="en-MY" b="0" i="0"/>
            <a:t>=</a:t>
          </a:r>
          <a:r>
            <a:rPr lang="en-MY" b="0" i="1"/>
            <a:t>abca</a:t>
          </a:r>
          <a:r>
            <a:rPr lang="en-MY" b="0" i="0"/>
            <a:t> </a:t>
          </a:r>
          <a:r>
            <a:rPr lang="en-MY"/>
            <a:t> </a:t>
          </a:r>
          <a:r>
            <a:rPr lang="en-MY" b="0" i="1"/>
            <a:t>B</a:t>
          </a:r>
          <a:r>
            <a:rPr lang="en-MY" b="0" i="0"/>
            <a:t>=</a:t>
          </a:r>
          <a:r>
            <a:rPr lang="en-MY" b="0" i="1"/>
            <a:t>abba</a:t>
          </a:r>
          <a:endParaRPr lang="en-US"/>
        </a:p>
      </dgm:t>
    </dgm:pt>
    <dgm:pt modelId="{93DD6A76-4F95-4419-B31B-6C02D5BFCDA1}" type="parTrans" cxnId="{F41BB516-3DF8-4350-AF6B-9CF41D6545A4}">
      <dgm:prSet/>
      <dgm:spPr/>
      <dgm:t>
        <a:bodyPr/>
        <a:lstStyle/>
        <a:p>
          <a:endParaRPr lang="en-US"/>
        </a:p>
      </dgm:t>
    </dgm:pt>
    <dgm:pt modelId="{02F8B227-8501-4947-AB66-1574AE47D4FC}" type="sibTrans" cxnId="{F41BB516-3DF8-4350-AF6B-9CF41D6545A4}">
      <dgm:prSet/>
      <dgm:spPr/>
      <dgm:t>
        <a:bodyPr/>
        <a:lstStyle/>
        <a:p>
          <a:endParaRPr lang="en-US"/>
        </a:p>
      </dgm:t>
    </dgm:pt>
    <dgm:pt modelId="{B830D6D1-7FE7-4EDB-AC6E-68375B1DF503}">
      <dgm:prSet/>
      <dgm:spPr/>
      <dgm:t>
        <a:bodyPr/>
        <a:lstStyle/>
        <a:p>
          <a:r>
            <a:rPr lang="en-MY" b="1" i="0"/>
            <a:t>Compute Pairwise Distances</a:t>
          </a:r>
          <a:r>
            <a:rPr lang="en-MY" b="0" i="0"/>
            <a:t>:</a:t>
          </a:r>
          <a:endParaRPr lang="en-US"/>
        </a:p>
      </dgm:t>
    </dgm:pt>
    <dgm:pt modelId="{71755E9F-9530-49BE-870D-789A21BE68B2}" type="parTrans" cxnId="{67027857-2B20-4890-8EE2-9BE543326C73}">
      <dgm:prSet/>
      <dgm:spPr/>
      <dgm:t>
        <a:bodyPr/>
        <a:lstStyle/>
        <a:p>
          <a:endParaRPr lang="en-US"/>
        </a:p>
      </dgm:t>
    </dgm:pt>
    <dgm:pt modelId="{240D420E-EB12-4973-AAE4-D4DA3338910B}" type="sibTrans" cxnId="{67027857-2B20-4890-8EE2-9BE543326C73}">
      <dgm:prSet/>
      <dgm:spPr/>
      <dgm:t>
        <a:bodyPr/>
        <a:lstStyle/>
        <a:p>
          <a:endParaRPr lang="en-US"/>
        </a:p>
      </dgm:t>
    </dgm:pt>
    <dgm:pt modelId="{8C9F73A1-8E18-456C-98BF-94C59F670479}">
      <dgm:prSet/>
      <dgm:spPr/>
      <dgm:t>
        <a:bodyPr/>
        <a:lstStyle/>
        <a:p>
          <a:r>
            <a:rPr lang="en-MY" b="0" i="0"/>
            <a:t>For the 1st position: </a:t>
          </a:r>
          <a:r>
            <a:rPr lang="en-MY" b="0" i="1"/>
            <a:t>A</a:t>
          </a:r>
          <a:r>
            <a:rPr lang="en-MY" b="0" i="0"/>
            <a:t>[1]=</a:t>
          </a:r>
          <a:r>
            <a:rPr lang="en-MY" b="0" i="1"/>
            <a:t>a</a:t>
          </a:r>
          <a:r>
            <a:rPr lang="en-MY" b="0" i="0"/>
            <a:t> and </a:t>
          </a:r>
          <a:r>
            <a:rPr lang="en-MY" b="0" i="1"/>
            <a:t>B</a:t>
          </a:r>
          <a:r>
            <a:rPr lang="en-MY" b="0" i="0"/>
            <a:t>[1]=</a:t>
          </a:r>
          <a:r>
            <a:rPr lang="en-MY" b="0" i="1"/>
            <a:t>a</a:t>
          </a:r>
          <a:r>
            <a:rPr lang="en-MY" b="0" i="0"/>
            <a:t> -&gt; distance = 0 (same symbol)</a:t>
          </a:r>
          <a:endParaRPr lang="en-US"/>
        </a:p>
      </dgm:t>
    </dgm:pt>
    <dgm:pt modelId="{1E82A2C9-1508-4512-9124-B1C43308C218}" type="parTrans" cxnId="{A4F817EC-DC1D-4514-A6A7-3951D49450C3}">
      <dgm:prSet/>
      <dgm:spPr/>
      <dgm:t>
        <a:bodyPr/>
        <a:lstStyle/>
        <a:p>
          <a:endParaRPr lang="en-US"/>
        </a:p>
      </dgm:t>
    </dgm:pt>
    <dgm:pt modelId="{CD49AACF-98B1-4E00-A3C8-0F400DEC47B3}" type="sibTrans" cxnId="{A4F817EC-DC1D-4514-A6A7-3951D49450C3}">
      <dgm:prSet/>
      <dgm:spPr/>
      <dgm:t>
        <a:bodyPr/>
        <a:lstStyle/>
        <a:p>
          <a:endParaRPr lang="en-US"/>
        </a:p>
      </dgm:t>
    </dgm:pt>
    <dgm:pt modelId="{CE72260A-7A06-4801-A366-06429981606E}">
      <dgm:prSet/>
      <dgm:spPr/>
      <dgm:t>
        <a:bodyPr/>
        <a:lstStyle/>
        <a:p>
          <a:r>
            <a:rPr lang="en-MY" b="0" i="0"/>
            <a:t>For the 2nd position: </a:t>
          </a:r>
          <a:r>
            <a:rPr lang="en-MY" b="0" i="1"/>
            <a:t>A</a:t>
          </a:r>
          <a:r>
            <a:rPr lang="en-MY" b="0" i="0"/>
            <a:t>[2]=</a:t>
          </a:r>
          <a:r>
            <a:rPr lang="en-MY" b="0" i="1"/>
            <a:t>b</a:t>
          </a:r>
          <a:r>
            <a:rPr lang="en-MY" b="0" i="0"/>
            <a:t> and </a:t>
          </a:r>
          <a:r>
            <a:rPr lang="en-MY" b="0" i="1"/>
            <a:t>B</a:t>
          </a:r>
          <a:r>
            <a:rPr lang="en-MY" b="0" i="0"/>
            <a:t>[2]=</a:t>
          </a:r>
          <a:r>
            <a:rPr lang="en-MY" b="0" i="1"/>
            <a:t>b</a:t>
          </a:r>
          <a:r>
            <a:rPr lang="en-MY" b="0" i="0"/>
            <a:t> -&gt; distance = 0 (same symbol)</a:t>
          </a:r>
          <a:endParaRPr lang="en-US"/>
        </a:p>
      </dgm:t>
    </dgm:pt>
    <dgm:pt modelId="{BEDE518B-CF86-48FB-A233-D42362914EDF}" type="parTrans" cxnId="{3702A5CE-8F21-43C8-8F2F-81859A334E83}">
      <dgm:prSet/>
      <dgm:spPr/>
      <dgm:t>
        <a:bodyPr/>
        <a:lstStyle/>
        <a:p>
          <a:endParaRPr lang="en-US"/>
        </a:p>
      </dgm:t>
    </dgm:pt>
    <dgm:pt modelId="{94ED559F-F652-408D-A041-D87C75C1C78D}" type="sibTrans" cxnId="{3702A5CE-8F21-43C8-8F2F-81859A334E83}">
      <dgm:prSet/>
      <dgm:spPr/>
      <dgm:t>
        <a:bodyPr/>
        <a:lstStyle/>
        <a:p>
          <a:endParaRPr lang="en-US"/>
        </a:p>
      </dgm:t>
    </dgm:pt>
    <dgm:pt modelId="{11A7D0B4-0559-4B80-A0CB-276E67C689C5}">
      <dgm:prSet/>
      <dgm:spPr/>
      <dgm:t>
        <a:bodyPr/>
        <a:lstStyle/>
        <a:p>
          <a:r>
            <a:rPr lang="en-MY" b="0" i="0"/>
            <a:t>For the 3rd position: </a:t>
          </a:r>
          <a:r>
            <a:rPr lang="en-MY" b="0" i="1"/>
            <a:t>A</a:t>
          </a:r>
          <a:r>
            <a:rPr lang="en-MY" b="0" i="0"/>
            <a:t>[3]=</a:t>
          </a:r>
          <a:r>
            <a:rPr lang="en-MY" b="0" i="1"/>
            <a:t>c</a:t>
          </a:r>
          <a:r>
            <a:rPr lang="en-MY" b="0" i="0"/>
            <a:t> and </a:t>
          </a:r>
          <a:r>
            <a:rPr lang="en-MY" b="0" i="1"/>
            <a:t>B</a:t>
          </a:r>
          <a:r>
            <a:rPr lang="en-MY" b="0" i="0"/>
            <a:t>[3]=</a:t>
          </a:r>
          <a:r>
            <a:rPr lang="en-MY" b="0" i="1"/>
            <a:t>b</a:t>
          </a:r>
          <a:r>
            <a:rPr lang="en-MY" b="0" i="0"/>
            <a:t> -&gt; distance = 0.43 (from the lookup table for b to c)</a:t>
          </a:r>
          <a:endParaRPr lang="en-US"/>
        </a:p>
      </dgm:t>
    </dgm:pt>
    <dgm:pt modelId="{107674AB-45B9-4DA1-87DC-4C593BC90604}" type="parTrans" cxnId="{E1DDA2C9-1AE3-44E7-B2DF-0BC096CB6E41}">
      <dgm:prSet/>
      <dgm:spPr/>
      <dgm:t>
        <a:bodyPr/>
        <a:lstStyle/>
        <a:p>
          <a:endParaRPr lang="en-US"/>
        </a:p>
      </dgm:t>
    </dgm:pt>
    <dgm:pt modelId="{1078BF55-ABF0-4851-A3F5-95333F10D2CE}" type="sibTrans" cxnId="{E1DDA2C9-1AE3-44E7-B2DF-0BC096CB6E41}">
      <dgm:prSet/>
      <dgm:spPr/>
      <dgm:t>
        <a:bodyPr/>
        <a:lstStyle/>
        <a:p>
          <a:endParaRPr lang="en-US"/>
        </a:p>
      </dgm:t>
    </dgm:pt>
    <dgm:pt modelId="{47E0DBE9-0653-4300-94C6-06033B61369A}">
      <dgm:prSet/>
      <dgm:spPr/>
      <dgm:t>
        <a:bodyPr/>
        <a:lstStyle/>
        <a:p>
          <a:r>
            <a:rPr lang="en-MY" b="0" i="0"/>
            <a:t>For the 4th position: </a:t>
          </a:r>
          <a:r>
            <a:rPr lang="en-MY" b="0" i="1"/>
            <a:t>A</a:t>
          </a:r>
          <a:r>
            <a:rPr lang="en-MY" b="0" i="0"/>
            <a:t>[4]=</a:t>
          </a:r>
          <a:r>
            <a:rPr lang="en-MY" b="0" i="1"/>
            <a:t>a</a:t>
          </a:r>
          <a:r>
            <a:rPr lang="en-MY" b="0" i="0"/>
            <a:t> and </a:t>
          </a:r>
          <a:r>
            <a:rPr lang="en-MY" b="0" i="1"/>
            <a:t>B</a:t>
          </a:r>
          <a:r>
            <a:rPr lang="en-MY" b="0" i="0"/>
            <a:t>[4]=</a:t>
          </a:r>
          <a:r>
            <a:rPr lang="en-MY" b="0" i="1"/>
            <a:t>a</a:t>
          </a:r>
          <a:r>
            <a:rPr lang="en-MY" b="0" i="0"/>
            <a:t> -&gt; distance = 0 (same symbol)</a:t>
          </a:r>
          <a:endParaRPr lang="en-US"/>
        </a:p>
      </dgm:t>
    </dgm:pt>
    <dgm:pt modelId="{7092579B-906B-49ED-8C6B-A2C821277B83}" type="parTrans" cxnId="{F0659036-8108-4F2C-8D6F-90EDE9B22CBF}">
      <dgm:prSet/>
      <dgm:spPr/>
      <dgm:t>
        <a:bodyPr/>
        <a:lstStyle/>
        <a:p>
          <a:endParaRPr lang="en-US"/>
        </a:p>
      </dgm:t>
    </dgm:pt>
    <dgm:pt modelId="{59E5ABB9-4677-40EA-84B7-B0F9DFBAD146}" type="sibTrans" cxnId="{F0659036-8108-4F2C-8D6F-90EDE9B22CBF}">
      <dgm:prSet/>
      <dgm:spPr/>
      <dgm:t>
        <a:bodyPr/>
        <a:lstStyle/>
        <a:p>
          <a:endParaRPr lang="en-US"/>
        </a:p>
      </dgm:t>
    </dgm:pt>
    <dgm:pt modelId="{968067BB-E247-4662-BCD2-FB117115DEAE}">
      <dgm:prSet/>
      <dgm:spPr/>
      <dgm:t>
        <a:bodyPr/>
        <a:lstStyle/>
        <a:p>
          <a:r>
            <a:rPr lang="en-MY" b="1" i="0"/>
            <a:t>2. Square the Distances</a:t>
          </a:r>
          <a:r>
            <a:rPr lang="en-MY" b="0" i="0"/>
            <a:t>:</a:t>
          </a:r>
          <a:endParaRPr lang="en-US"/>
        </a:p>
      </dgm:t>
    </dgm:pt>
    <dgm:pt modelId="{23003750-6EDE-451F-AEA1-7FBB96A0407E}" type="parTrans" cxnId="{8FD239D3-673E-4F6A-941E-26414BB3E9CC}">
      <dgm:prSet/>
      <dgm:spPr/>
      <dgm:t>
        <a:bodyPr/>
        <a:lstStyle/>
        <a:p>
          <a:endParaRPr lang="en-US"/>
        </a:p>
      </dgm:t>
    </dgm:pt>
    <dgm:pt modelId="{854F8006-CFE6-47D3-8D9D-F2AD23CD8185}" type="sibTrans" cxnId="{8FD239D3-673E-4F6A-941E-26414BB3E9CC}">
      <dgm:prSet/>
      <dgm:spPr/>
      <dgm:t>
        <a:bodyPr/>
        <a:lstStyle/>
        <a:p>
          <a:endParaRPr lang="en-US"/>
        </a:p>
      </dgm:t>
    </dgm:pt>
    <dgm:pt modelId="{94699754-D920-4039-880B-083A9EB9795B}" type="pres">
      <dgm:prSet presAssocID="{40BE06D9-D400-49B8-86D8-3038E55F18D0}" presName="linear" presStyleCnt="0">
        <dgm:presLayoutVars>
          <dgm:animLvl val="lvl"/>
          <dgm:resizeHandles val="exact"/>
        </dgm:presLayoutVars>
      </dgm:prSet>
      <dgm:spPr/>
    </dgm:pt>
    <dgm:pt modelId="{D77FB94D-2159-4B79-926C-61E6324F781E}" type="pres">
      <dgm:prSet presAssocID="{233706C9-B3F8-4E74-8FC9-4F7F9378B7AE}" presName="parentText" presStyleLbl="node1" presStyleIdx="0" presStyleCnt="3">
        <dgm:presLayoutVars>
          <dgm:chMax val="0"/>
          <dgm:bulletEnabled val="1"/>
        </dgm:presLayoutVars>
      </dgm:prSet>
      <dgm:spPr/>
    </dgm:pt>
    <dgm:pt modelId="{F423D29D-78DD-4D43-9D0F-9D24787797DD}" type="pres">
      <dgm:prSet presAssocID="{02F8B227-8501-4947-AB66-1574AE47D4FC}" presName="spacer" presStyleCnt="0"/>
      <dgm:spPr/>
    </dgm:pt>
    <dgm:pt modelId="{8A8A0767-B022-459F-8B95-563CDBEF7A4A}" type="pres">
      <dgm:prSet presAssocID="{B830D6D1-7FE7-4EDB-AC6E-68375B1DF503}" presName="parentText" presStyleLbl="node1" presStyleIdx="1" presStyleCnt="3">
        <dgm:presLayoutVars>
          <dgm:chMax val="0"/>
          <dgm:bulletEnabled val="1"/>
        </dgm:presLayoutVars>
      </dgm:prSet>
      <dgm:spPr/>
    </dgm:pt>
    <dgm:pt modelId="{D72C257E-0DD1-4420-B46F-274FFC938B1E}" type="pres">
      <dgm:prSet presAssocID="{B830D6D1-7FE7-4EDB-AC6E-68375B1DF503}" presName="childText" presStyleLbl="revTx" presStyleIdx="0" presStyleCnt="1">
        <dgm:presLayoutVars>
          <dgm:bulletEnabled val="1"/>
        </dgm:presLayoutVars>
      </dgm:prSet>
      <dgm:spPr/>
    </dgm:pt>
    <dgm:pt modelId="{FC82F93D-94B6-4F6A-B73C-A8772F5A1F8A}" type="pres">
      <dgm:prSet presAssocID="{968067BB-E247-4662-BCD2-FB117115DEAE}" presName="parentText" presStyleLbl="node1" presStyleIdx="2" presStyleCnt="3">
        <dgm:presLayoutVars>
          <dgm:chMax val="0"/>
          <dgm:bulletEnabled val="1"/>
        </dgm:presLayoutVars>
      </dgm:prSet>
      <dgm:spPr/>
    </dgm:pt>
  </dgm:ptLst>
  <dgm:cxnLst>
    <dgm:cxn modelId="{136F8E04-BB70-4EF2-BD2C-DA6BEA35129E}" type="presOf" srcId="{233706C9-B3F8-4E74-8FC9-4F7F9378B7AE}" destId="{D77FB94D-2159-4B79-926C-61E6324F781E}" srcOrd="0" destOrd="0" presId="urn:microsoft.com/office/officeart/2005/8/layout/vList2"/>
    <dgm:cxn modelId="{31246F10-E9F5-4336-941A-35003A2FE933}" type="presOf" srcId="{47E0DBE9-0653-4300-94C6-06033B61369A}" destId="{D72C257E-0DD1-4420-B46F-274FFC938B1E}" srcOrd="0" destOrd="3" presId="urn:microsoft.com/office/officeart/2005/8/layout/vList2"/>
    <dgm:cxn modelId="{F41BB516-3DF8-4350-AF6B-9CF41D6545A4}" srcId="{40BE06D9-D400-49B8-86D8-3038E55F18D0}" destId="{233706C9-B3F8-4E74-8FC9-4F7F9378B7AE}" srcOrd="0" destOrd="0" parTransId="{93DD6A76-4F95-4419-B31B-6C02D5BFCDA1}" sibTransId="{02F8B227-8501-4947-AB66-1574AE47D4FC}"/>
    <dgm:cxn modelId="{13B2E516-AA06-474F-B212-ADF5090297D7}" type="presOf" srcId="{968067BB-E247-4662-BCD2-FB117115DEAE}" destId="{FC82F93D-94B6-4F6A-B73C-A8772F5A1F8A}" srcOrd="0" destOrd="0" presId="urn:microsoft.com/office/officeart/2005/8/layout/vList2"/>
    <dgm:cxn modelId="{F0659036-8108-4F2C-8D6F-90EDE9B22CBF}" srcId="{B830D6D1-7FE7-4EDB-AC6E-68375B1DF503}" destId="{47E0DBE9-0653-4300-94C6-06033B61369A}" srcOrd="3" destOrd="0" parTransId="{7092579B-906B-49ED-8C6B-A2C821277B83}" sibTransId="{59E5ABB9-4677-40EA-84B7-B0F9DFBAD146}"/>
    <dgm:cxn modelId="{3CB31147-ACF3-430D-A8B5-B7424B7EDBE5}" type="presOf" srcId="{11A7D0B4-0559-4B80-A0CB-276E67C689C5}" destId="{D72C257E-0DD1-4420-B46F-274FFC938B1E}" srcOrd="0" destOrd="2" presId="urn:microsoft.com/office/officeart/2005/8/layout/vList2"/>
    <dgm:cxn modelId="{F41AF367-B360-4156-9235-66FA5CB3B14F}" type="presOf" srcId="{40BE06D9-D400-49B8-86D8-3038E55F18D0}" destId="{94699754-D920-4039-880B-083A9EB9795B}" srcOrd="0" destOrd="0" presId="urn:microsoft.com/office/officeart/2005/8/layout/vList2"/>
    <dgm:cxn modelId="{67027857-2B20-4890-8EE2-9BE543326C73}" srcId="{40BE06D9-D400-49B8-86D8-3038E55F18D0}" destId="{B830D6D1-7FE7-4EDB-AC6E-68375B1DF503}" srcOrd="1" destOrd="0" parTransId="{71755E9F-9530-49BE-870D-789A21BE68B2}" sibTransId="{240D420E-EB12-4973-AAE4-D4DA3338910B}"/>
    <dgm:cxn modelId="{E1DDA2C9-1AE3-44E7-B2DF-0BC096CB6E41}" srcId="{B830D6D1-7FE7-4EDB-AC6E-68375B1DF503}" destId="{11A7D0B4-0559-4B80-A0CB-276E67C689C5}" srcOrd="2" destOrd="0" parTransId="{107674AB-45B9-4DA1-87DC-4C593BC90604}" sibTransId="{1078BF55-ABF0-4851-A3F5-95333F10D2CE}"/>
    <dgm:cxn modelId="{7062E1CD-7316-4133-804E-A5912B952B14}" type="presOf" srcId="{8C9F73A1-8E18-456C-98BF-94C59F670479}" destId="{D72C257E-0DD1-4420-B46F-274FFC938B1E}" srcOrd="0" destOrd="0" presId="urn:microsoft.com/office/officeart/2005/8/layout/vList2"/>
    <dgm:cxn modelId="{3702A5CE-8F21-43C8-8F2F-81859A334E83}" srcId="{B830D6D1-7FE7-4EDB-AC6E-68375B1DF503}" destId="{CE72260A-7A06-4801-A366-06429981606E}" srcOrd="1" destOrd="0" parTransId="{BEDE518B-CF86-48FB-A233-D42362914EDF}" sibTransId="{94ED559F-F652-408D-A041-D87C75C1C78D}"/>
    <dgm:cxn modelId="{8FD239D3-673E-4F6A-941E-26414BB3E9CC}" srcId="{40BE06D9-D400-49B8-86D8-3038E55F18D0}" destId="{968067BB-E247-4662-BCD2-FB117115DEAE}" srcOrd="2" destOrd="0" parTransId="{23003750-6EDE-451F-AEA1-7FBB96A0407E}" sibTransId="{854F8006-CFE6-47D3-8D9D-F2AD23CD8185}"/>
    <dgm:cxn modelId="{FDCC0EDD-7817-4D14-A5A7-50CFF5C5B85A}" type="presOf" srcId="{B830D6D1-7FE7-4EDB-AC6E-68375B1DF503}" destId="{8A8A0767-B022-459F-8B95-563CDBEF7A4A}" srcOrd="0" destOrd="0" presId="urn:microsoft.com/office/officeart/2005/8/layout/vList2"/>
    <dgm:cxn modelId="{AF5A75E2-3296-4EA5-B5E8-D6C56519C195}" type="presOf" srcId="{CE72260A-7A06-4801-A366-06429981606E}" destId="{D72C257E-0DD1-4420-B46F-274FFC938B1E}" srcOrd="0" destOrd="1" presId="urn:microsoft.com/office/officeart/2005/8/layout/vList2"/>
    <dgm:cxn modelId="{A4F817EC-DC1D-4514-A6A7-3951D49450C3}" srcId="{B830D6D1-7FE7-4EDB-AC6E-68375B1DF503}" destId="{8C9F73A1-8E18-456C-98BF-94C59F670479}" srcOrd="0" destOrd="0" parTransId="{1E82A2C9-1508-4512-9124-B1C43308C218}" sibTransId="{CD49AACF-98B1-4E00-A3C8-0F400DEC47B3}"/>
    <dgm:cxn modelId="{5FF6B1FF-A301-453F-8A83-F9296ACFD0AA}" type="presParOf" srcId="{94699754-D920-4039-880B-083A9EB9795B}" destId="{D77FB94D-2159-4B79-926C-61E6324F781E}" srcOrd="0" destOrd="0" presId="urn:microsoft.com/office/officeart/2005/8/layout/vList2"/>
    <dgm:cxn modelId="{F1007015-EF91-4289-8B45-778AF89FA4AB}" type="presParOf" srcId="{94699754-D920-4039-880B-083A9EB9795B}" destId="{F423D29D-78DD-4D43-9D0F-9D24787797DD}" srcOrd="1" destOrd="0" presId="urn:microsoft.com/office/officeart/2005/8/layout/vList2"/>
    <dgm:cxn modelId="{1B3B922C-6337-4001-B11B-8BB029910757}" type="presParOf" srcId="{94699754-D920-4039-880B-083A9EB9795B}" destId="{8A8A0767-B022-459F-8B95-563CDBEF7A4A}" srcOrd="2" destOrd="0" presId="urn:microsoft.com/office/officeart/2005/8/layout/vList2"/>
    <dgm:cxn modelId="{80156998-6AC0-419C-BF9E-8588E63A6A12}" type="presParOf" srcId="{94699754-D920-4039-880B-083A9EB9795B}" destId="{D72C257E-0DD1-4420-B46F-274FFC938B1E}" srcOrd="3" destOrd="0" presId="urn:microsoft.com/office/officeart/2005/8/layout/vList2"/>
    <dgm:cxn modelId="{E363993B-1EA4-4C4C-AB9B-599892775301}" type="presParOf" srcId="{94699754-D920-4039-880B-083A9EB9795B}" destId="{FC82F93D-94B6-4F6A-B73C-A8772F5A1F8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4C1E1AD-0896-474A-918D-EA587F77015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ADA86FC-842E-4762-9B8F-EE7DB825D037}">
      <dgm:prSet/>
      <dgm:spPr/>
      <dgm:t>
        <a:bodyPr/>
        <a:lstStyle/>
        <a:p>
          <a:r>
            <a:rPr lang="en-MY"/>
            <a:t>DTW:Best for: Classic time-series alignment problems where sequences are similar but have temporal shifts. For example, speech processing where spoken words are the same but at different speeds.</a:t>
          </a:r>
          <a:endParaRPr lang="en-US"/>
        </a:p>
      </dgm:t>
    </dgm:pt>
    <dgm:pt modelId="{92A3EF1B-3A54-42DC-B7D0-D67B6F302D01}" type="parTrans" cxnId="{BE31D420-BDC1-44AE-9FAE-3F11267FF891}">
      <dgm:prSet/>
      <dgm:spPr/>
      <dgm:t>
        <a:bodyPr/>
        <a:lstStyle/>
        <a:p>
          <a:endParaRPr lang="en-US"/>
        </a:p>
      </dgm:t>
    </dgm:pt>
    <dgm:pt modelId="{19DA05A4-6C40-4F69-9CAD-3A10B3BD1512}" type="sibTrans" cxnId="{BE31D420-BDC1-44AE-9FAE-3F11267FF891}">
      <dgm:prSet/>
      <dgm:spPr/>
      <dgm:t>
        <a:bodyPr/>
        <a:lstStyle/>
        <a:p>
          <a:endParaRPr lang="en-US"/>
        </a:p>
      </dgm:t>
    </dgm:pt>
    <dgm:pt modelId="{E3A08DB0-CFA7-4DF6-A235-774E8ED67A5D}">
      <dgm:prSet/>
      <dgm:spPr/>
      <dgm:t>
        <a:bodyPr/>
        <a:lstStyle/>
        <a:p>
          <a:r>
            <a:rPr lang="en-MY"/>
            <a:t>Soft-DTW:Best for: When integrating distance metrics into deep learning pipelines for training models that need differentiable distance functions. Useful in handwriting recognition or sensor data analysis.</a:t>
          </a:r>
          <a:endParaRPr lang="en-US"/>
        </a:p>
      </dgm:t>
    </dgm:pt>
    <dgm:pt modelId="{B8F9E870-3053-4A94-87D0-D3FB9C9CF9D3}" type="parTrans" cxnId="{B822B67A-8166-433F-81FB-C90F2971B662}">
      <dgm:prSet/>
      <dgm:spPr/>
      <dgm:t>
        <a:bodyPr/>
        <a:lstStyle/>
        <a:p>
          <a:endParaRPr lang="en-US"/>
        </a:p>
      </dgm:t>
    </dgm:pt>
    <dgm:pt modelId="{AAFFD208-CFC9-4207-8402-98F6B1C41F93}" type="sibTrans" cxnId="{B822B67A-8166-433F-81FB-C90F2971B662}">
      <dgm:prSet/>
      <dgm:spPr/>
      <dgm:t>
        <a:bodyPr/>
        <a:lstStyle/>
        <a:p>
          <a:endParaRPr lang="en-US"/>
        </a:p>
      </dgm:t>
    </dgm:pt>
    <dgm:pt modelId="{BEBF5935-00B2-4AF6-9FB8-25A5A7EF268B}">
      <dgm:prSet/>
      <dgm:spPr/>
      <dgm:t>
        <a:bodyPr/>
        <a:lstStyle/>
        <a:p>
          <a:r>
            <a:rPr lang="en-MY"/>
            <a:t>Attention-based Metrics:Best for: Scenarios involving multivariate time-series with complex relationships, such as financial market analysis where multiple indicators interact, or healthcare monitoring where different health metrics influence each other.</a:t>
          </a:r>
          <a:endParaRPr lang="en-US"/>
        </a:p>
      </dgm:t>
    </dgm:pt>
    <dgm:pt modelId="{C4441DE8-DBC5-4451-B002-BE3FE47BA044}" type="parTrans" cxnId="{D64AC0F1-C118-4F5B-A9E6-77CB120435E5}">
      <dgm:prSet/>
      <dgm:spPr/>
      <dgm:t>
        <a:bodyPr/>
        <a:lstStyle/>
        <a:p>
          <a:endParaRPr lang="en-US"/>
        </a:p>
      </dgm:t>
    </dgm:pt>
    <dgm:pt modelId="{BE4CD054-7A68-4278-BD01-5C3958ED505B}" type="sibTrans" cxnId="{D64AC0F1-C118-4F5B-A9E6-77CB120435E5}">
      <dgm:prSet/>
      <dgm:spPr/>
      <dgm:t>
        <a:bodyPr/>
        <a:lstStyle/>
        <a:p>
          <a:endParaRPr lang="en-US"/>
        </a:p>
      </dgm:t>
    </dgm:pt>
    <dgm:pt modelId="{C1979812-D0C6-49BE-B33B-8EEB1781E750}" type="pres">
      <dgm:prSet presAssocID="{64C1E1AD-0896-474A-918D-EA587F770151}" presName="root" presStyleCnt="0">
        <dgm:presLayoutVars>
          <dgm:dir/>
          <dgm:resizeHandles val="exact"/>
        </dgm:presLayoutVars>
      </dgm:prSet>
      <dgm:spPr/>
    </dgm:pt>
    <dgm:pt modelId="{58935987-F99B-456E-BA09-C54D382D9A13}" type="pres">
      <dgm:prSet presAssocID="{6ADA86FC-842E-4762-9B8F-EE7DB825D037}" presName="compNode" presStyleCnt="0"/>
      <dgm:spPr/>
    </dgm:pt>
    <dgm:pt modelId="{8A2E458F-42B3-41E4-98FA-4DA4998486D9}" type="pres">
      <dgm:prSet presAssocID="{6ADA86FC-842E-4762-9B8F-EE7DB825D037}" presName="bgRect" presStyleLbl="bgShp" presStyleIdx="0" presStyleCnt="3"/>
      <dgm:spPr/>
    </dgm:pt>
    <dgm:pt modelId="{98D2FDD7-2AB7-4194-A7C9-15D8E20C3702}" type="pres">
      <dgm:prSet presAssocID="{6ADA86FC-842E-4762-9B8F-EE7DB825D0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oice"/>
        </a:ext>
      </dgm:extLst>
    </dgm:pt>
    <dgm:pt modelId="{4196583D-90A0-47B5-8A86-E735F4578061}" type="pres">
      <dgm:prSet presAssocID="{6ADA86FC-842E-4762-9B8F-EE7DB825D037}" presName="spaceRect" presStyleCnt="0"/>
      <dgm:spPr/>
    </dgm:pt>
    <dgm:pt modelId="{BC5322B2-0C13-4101-A71A-5E6BA19E80F1}" type="pres">
      <dgm:prSet presAssocID="{6ADA86FC-842E-4762-9B8F-EE7DB825D037}" presName="parTx" presStyleLbl="revTx" presStyleIdx="0" presStyleCnt="3">
        <dgm:presLayoutVars>
          <dgm:chMax val="0"/>
          <dgm:chPref val="0"/>
        </dgm:presLayoutVars>
      </dgm:prSet>
      <dgm:spPr/>
    </dgm:pt>
    <dgm:pt modelId="{9E819A47-D167-4BD7-85F9-8ECD21C93628}" type="pres">
      <dgm:prSet presAssocID="{19DA05A4-6C40-4F69-9CAD-3A10B3BD1512}" presName="sibTrans" presStyleCnt="0"/>
      <dgm:spPr/>
    </dgm:pt>
    <dgm:pt modelId="{00F46329-7DDB-4F68-919B-8DF3F951A811}" type="pres">
      <dgm:prSet presAssocID="{E3A08DB0-CFA7-4DF6-A235-774E8ED67A5D}" presName="compNode" presStyleCnt="0"/>
      <dgm:spPr/>
    </dgm:pt>
    <dgm:pt modelId="{021BF512-A192-4DFA-97D1-8AC34D3CA027}" type="pres">
      <dgm:prSet presAssocID="{E3A08DB0-CFA7-4DF6-A235-774E8ED67A5D}" presName="bgRect" presStyleLbl="bgShp" presStyleIdx="1" presStyleCnt="3"/>
      <dgm:spPr/>
    </dgm:pt>
    <dgm:pt modelId="{09B66138-8359-474E-A860-81EDAD28F674}" type="pres">
      <dgm:prSet presAssocID="{E3A08DB0-CFA7-4DF6-A235-774E8ED67A5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vron Arrows"/>
        </a:ext>
      </dgm:extLst>
    </dgm:pt>
    <dgm:pt modelId="{76C0F5D8-167F-4DB6-B94F-C70C73E0DCBD}" type="pres">
      <dgm:prSet presAssocID="{E3A08DB0-CFA7-4DF6-A235-774E8ED67A5D}" presName="spaceRect" presStyleCnt="0"/>
      <dgm:spPr/>
    </dgm:pt>
    <dgm:pt modelId="{E95C14CA-28A6-4304-B6C4-44FA80F08040}" type="pres">
      <dgm:prSet presAssocID="{E3A08DB0-CFA7-4DF6-A235-774E8ED67A5D}" presName="parTx" presStyleLbl="revTx" presStyleIdx="1" presStyleCnt="3">
        <dgm:presLayoutVars>
          <dgm:chMax val="0"/>
          <dgm:chPref val="0"/>
        </dgm:presLayoutVars>
      </dgm:prSet>
      <dgm:spPr/>
    </dgm:pt>
    <dgm:pt modelId="{154359AC-49A6-48FE-8662-512B64B31A0D}" type="pres">
      <dgm:prSet presAssocID="{AAFFD208-CFC9-4207-8402-98F6B1C41F93}" presName="sibTrans" presStyleCnt="0"/>
      <dgm:spPr/>
    </dgm:pt>
    <dgm:pt modelId="{2E492DA8-C2BE-4E0C-8CC1-5DF7E25F4E86}" type="pres">
      <dgm:prSet presAssocID="{BEBF5935-00B2-4AF6-9FB8-25A5A7EF268B}" presName="compNode" presStyleCnt="0"/>
      <dgm:spPr/>
    </dgm:pt>
    <dgm:pt modelId="{95CAF3EC-094A-4485-ACBE-62A96D6D5ACC}" type="pres">
      <dgm:prSet presAssocID="{BEBF5935-00B2-4AF6-9FB8-25A5A7EF268B}" presName="bgRect" presStyleLbl="bgShp" presStyleIdx="2" presStyleCnt="3"/>
      <dgm:spPr/>
    </dgm:pt>
    <dgm:pt modelId="{200F77AB-850D-45A4-82A2-6D47D5F9D2E9}" type="pres">
      <dgm:prSet presAssocID="{BEBF5935-00B2-4AF6-9FB8-25A5A7EF268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e chart"/>
        </a:ext>
      </dgm:extLst>
    </dgm:pt>
    <dgm:pt modelId="{7A64813A-088A-4EEA-BB6F-6D36BA30BEE1}" type="pres">
      <dgm:prSet presAssocID="{BEBF5935-00B2-4AF6-9FB8-25A5A7EF268B}" presName="spaceRect" presStyleCnt="0"/>
      <dgm:spPr/>
    </dgm:pt>
    <dgm:pt modelId="{E7B0E3E0-3583-478B-AE23-0DF31E9DEE62}" type="pres">
      <dgm:prSet presAssocID="{BEBF5935-00B2-4AF6-9FB8-25A5A7EF268B}" presName="parTx" presStyleLbl="revTx" presStyleIdx="2" presStyleCnt="3">
        <dgm:presLayoutVars>
          <dgm:chMax val="0"/>
          <dgm:chPref val="0"/>
        </dgm:presLayoutVars>
      </dgm:prSet>
      <dgm:spPr/>
    </dgm:pt>
  </dgm:ptLst>
  <dgm:cxnLst>
    <dgm:cxn modelId="{BE31D420-BDC1-44AE-9FAE-3F11267FF891}" srcId="{64C1E1AD-0896-474A-918D-EA587F770151}" destId="{6ADA86FC-842E-4762-9B8F-EE7DB825D037}" srcOrd="0" destOrd="0" parTransId="{92A3EF1B-3A54-42DC-B7D0-D67B6F302D01}" sibTransId="{19DA05A4-6C40-4F69-9CAD-3A10B3BD1512}"/>
    <dgm:cxn modelId="{06DBF32C-41DA-4292-8952-95B011C0C05F}" type="presOf" srcId="{6ADA86FC-842E-4762-9B8F-EE7DB825D037}" destId="{BC5322B2-0C13-4101-A71A-5E6BA19E80F1}" srcOrd="0" destOrd="0" presId="urn:microsoft.com/office/officeart/2018/2/layout/IconVerticalSolidList"/>
    <dgm:cxn modelId="{5E76983B-4AC0-4792-B3A8-A41FA68BF0CD}" type="presOf" srcId="{BEBF5935-00B2-4AF6-9FB8-25A5A7EF268B}" destId="{E7B0E3E0-3583-478B-AE23-0DF31E9DEE62}" srcOrd="0" destOrd="0" presId="urn:microsoft.com/office/officeart/2018/2/layout/IconVerticalSolidList"/>
    <dgm:cxn modelId="{185C8345-7E6C-42C1-B073-3AB33C76981F}" type="presOf" srcId="{64C1E1AD-0896-474A-918D-EA587F770151}" destId="{C1979812-D0C6-49BE-B33B-8EEB1781E750}" srcOrd="0" destOrd="0" presId="urn:microsoft.com/office/officeart/2018/2/layout/IconVerticalSolidList"/>
    <dgm:cxn modelId="{B822B67A-8166-433F-81FB-C90F2971B662}" srcId="{64C1E1AD-0896-474A-918D-EA587F770151}" destId="{E3A08DB0-CFA7-4DF6-A235-774E8ED67A5D}" srcOrd="1" destOrd="0" parTransId="{B8F9E870-3053-4A94-87D0-D3FB9C9CF9D3}" sibTransId="{AAFFD208-CFC9-4207-8402-98F6B1C41F93}"/>
    <dgm:cxn modelId="{F4B9DCCB-B2E7-469F-AB5C-6F383FBDEFC0}" type="presOf" srcId="{E3A08DB0-CFA7-4DF6-A235-774E8ED67A5D}" destId="{E95C14CA-28A6-4304-B6C4-44FA80F08040}" srcOrd="0" destOrd="0" presId="urn:microsoft.com/office/officeart/2018/2/layout/IconVerticalSolidList"/>
    <dgm:cxn modelId="{D64AC0F1-C118-4F5B-A9E6-77CB120435E5}" srcId="{64C1E1AD-0896-474A-918D-EA587F770151}" destId="{BEBF5935-00B2-4AF6-9FB8-25A5A7EF268B}" srcOrd="2" destOrd="0" parTransId="{C4441DE8-DBC5-4451-B002-BE3FE47BA044}" sibTransId="{BE4CD054-7A68-4278-BD01-5C3958ED505B}"/>
    <dgm:cxn modelId="{26B39071-4ED0-4F0B-9F77-E8E67C0A5637}" type="presParOf" srcId="{C1979812-D0C6-49BE-B33B-8EEB1781E750}" destId="{58935987-F99B-456E-BA09-C54D382D9A13}" srcOrd="0" destOrd="0" presId="urn:microsoft.com/office/officeart/2018/2/layout/IconVerticalSolidList"/>
    <dgm:cxn modelId="{468E610F-DF5E-43DD-A9DB-1EEF0450DA25}" type="presParOf" srcId="{58935987-F99B-456E-BA09-C54D382D9A13}" destId="{8A2E458F-42B3-41E4-98FA-4DA4998486D9}" srcOrd="0" destOrd="0" presId="urn:microsoft.com/office/officeart/2018/2/layout/IconVerticalSolidList"/>
    <dgm:cxn modelId="{E2EC0C51-F836-4B6C-A589-A6B496DE2BFD}" type="presParOf" srcId="{58935987-F99B-456E-BA09-C54D382D9A13}" destId="{98D2FDD7-2AB7-4194-A7C9-15D8E20C3702}" srcOrd="1" destOrd="0" presId="urn:microsoft.com/office/officeart/2018/2/layout/IconVerticalSolidList"/>
    <dgm:cxn modelId="{E0123FC5-4B63-43F3-ADBD-402DCE9F7FFB}" type="presParOf" srcId="{58935987-F99B-456E-BA09-C54D382D9A13}" destId="{4196583D-90A0-47B5-8A86-E735F4578061}" srcOrd="2" destOrd="0" presId="urn:microsoft.com/office/officeart/2018/2/layout/IconVerticalSolidList"/>
    <dgm:cxn modelId="{A425C302-6CBD-4BC5-B792-45E31F6D83A4}" type="presParOf" srcId="{58935987-F99B-456E-BA09-C54D382D9A13}" destId="{BC5322B2-0C13-4101-A71A-5E6BA19E80F1}" srcOrd="3" destOrd="0" presId="urn:microsoft.com/office/officeart/2018/2/layout/IconVerticalSolidList"/>
    <dgm:cxn modelId="{646B4945-D411-4483-BB2F-D536AB2193ED}" type="presParOf" srcId="{C1979812-D0C6-49BE-B33B-8EEB1781E750}" destId="{9E819A47-D167-4BD7-85F9-8ECD21C93628}" srcOrd="1" destOrd="0" presId="urn:microsoft.com/office/officeart/2018/2/layout/IconVerticalSolidList"/>
    <dgm:cxn modelId="{FF34330F-3AED-4FD3-87D1-F5F30F6C7EFA}" type="presParOf" srcId="{C1979812-D0C6-49BE-B33B-8EEB1781E750}" destId="{00F46329-7DDB-4F68-919B-8DF3F951A811}" srcOrd="2" destOrd="0" presId="urn:microsoft.com/office/officeart/2018/2/layout/IconVerticalSolidList"/>
    <dgm:cxn modelId="{05C9E6E1-6328-4A01-84F7-7558FCBB2FA0}" type="presParOf" srcId="{00F46329-7DDB-4F68-919B-8DF3F951A811}" destId="{021BF512-A192-4DFA-97D1-8AC34D3CA027}" srcOrd="0" destOrd="0" presId="urn:microsoft.com/office/officeart/2018/2/layout/IconVerticalSolidList"/>
    <dgm:cxn modelId="{4383ADEC-1BC9-48CF-97A6-F8704729A726}" type="presParOf" srcId="{00F46329-7DDB-4F68-919B-8DF3F951A811}" destId="{09B66138-8359-474E-A860-81EDAD28F674}" srcOrd="1" destOrd="0" presId="urn:microsoft.com/office/officeart/2018/2/layout/IconVerticalSolidList"/>
    <dgm:cxn modelId="{D71D4A12-F127-4FD6-84CF-541B55F7FA74}" type="presParOf" srcId="{00F46329-7DDB-4F68-919B-8DF3F951A811}" destId="{76C0F5D8-167F-4DB6-B94F-C70C73E0DCBD}" srcOrd="2" destOrd="0" presId="urn:microsoft.com/office/officeart/2018/2/layout/IconVerticalSolidList"/>
    <dgm:cxn modelId="{C3AAF32B-3127-4DF4-A476-DB90CDB3AC68}" type="presParOf" srcId="{00F46329-7DDB-4F68-919B-8DF3F951A811}" destId="{E95C14CA-28A6-4304-B6C4-44FA80F08040}" srcOrd="3" destOrd="0" presId="urn:microsoft.com/office/officeart/2018/2/layout/IconVerticalSolidList"/>
    <dgm:cxn modelId="{B050595F-F246-4C2E-A017-F3E4D9629AA0}" type="presParOf" srcId="{C1979812-D0C6-49BE-B33B-8EEB1781E750}" destId="{154359AC-49A6-48FE-8662-512B64B31A0D}" srcOrd="3" destOrd="0" presId="urn:microsoft.com/office/officeart/2018/2/layout/IconVerticalSolidList"/>
    <dgm:cxn modelId="{EDF6ECF4-ACF2-45ED-8092-76A8FB6B911C}" type="presParOf" srcId="{C1979812-D0C6-49BE-B33B-8EEB1781E750}" destId="{2E492DA8-C2BE-4E0C-8CC1-5DF7E25F4E86}" srcOrd="4" destOrd="0" presId="urn:microsoft.com/office/officeart/2018/2/layout/IconVerticalSolidList"/>
    <dgm:cxn modelId="{E4F5E34A-CE61-4B85-BAF4-BBE6B78BD371}" type="presParOf" srcId="{2E492DA8-C2BE-4E0C-8CC1-5DF7E25F4E86}" destId="{95CAF3EC-094A-4485-ACBE-62A96D6D5ACC}" srcOrd="0" destOrd="0" presId="urn:microsoft.com/office/officeart/2018/2/layout/IconVerticalSolidList"/>
    <dgm:cxn modelId="{A53535BB-DD94-46D0-A252-163F10D9C5B5}" type="presParOf" srcId="{2E492DA8-C2BE-4E0C-8CC1-5DF7E25F4E86}" destId="{200F77AB-850D-45A4-82A2-6D47D5F9D2E9}" srcOrd="1" destOrd="0" presId="urn:microsoft.com/office/officeart/2018/2/layout/IconVerticalSolidList"/>
    <dgm:cxn modelId="{F70C3856-A08E-400A-8A79-F8640F618C3E}" type="presParOf" srcId="{2E492DA8-C2BE-4E0C-8CC1-5DF7E25F4E86}" destId="{7A64813A-088A-4EEA-BB6F-6D36BA30BEE1}" srcOrd="2" destOrd="0" presId="urn:microsoft.com/office/officeart/2018/2/layout/IconVerticalSolidList"/>
    <dgm:cxn modelId="{412D2B12-C6DA-49D3-8815-34AA3F288098}" type="presParOf" srcId="{2E492DA8-C2BE-4E0C-8CC1-5DF7E25F4E86}" destId="{E7B0E3E0-3583-478B-AE23-0DF31E9DEE6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7E986A-4CA4-4FB5-AC15-282366B32F1A}"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19C4D986-EA3A-4F5F-9C39-DDC24297B3C8}">
      <dgm:prSet/>
      <dgm:spPr/>
      <dgm:t>
        <a:bodyPr/>
        <a:lstStyle/>
        <a:p>
          <a:r>
            <a:rPr lang="en-MY"/>
            <a:t>Stationarity:</a:t>
          </a:r>
          <a:endParaRPr lang="en-US"/>
        </a:p>
      </dgm:t>
    </dgm:pt>
    <dgm:pt modelId="{9159E73D-9AB5-48C2-9CD3-2D7CAF81588F}" type="parTrans" cxnId="{C44C1EE6-34C6-4DE5-B955-0F2FFA09D066}">
      <dgm:prSet/>
      <dgm:spPr/>
      <dgm:t>
        <a:bodyPr/>
        <a:lstStyle/>
        <a:p>
          <a:endParaRPr lang="en-US"/>
        </a:p>
      </dgm:t>
    </dgm:pt>
    <dgm:pt modelId="{1233FFF9-B734-4ED6-8D55-139D58EB7A74}" type="sibTrans" cxnId="{C44C1EE6-34C6-4DE5-B955-0F2FFA09D066}">
      <dgm:prSet/>
      <dgm:spPr/>
      <dgm:t>
        <a:bodyPr/>
        <a:lstStyle/>
        <a:p>
          <a:endParaRPr lang="en-US"/>
        </a:p>
      </dgm:t>
    </dgm:pt>
    <dgm:pt modelId="{C66FB735-1E85-43DF-911A-74CF58DA3A86}">
      <dgm:prSet/>
      <dgm:spPr/>
      <dgm:t>
        <a:bodyPr/>
        <a:lstStyle/>
        <a:p>
          <a:r>
            <a:rPr lang="en-MY"/>
            <a:t>A time-series is said to be stationary if its statistical properties do not change over time. Many time-series analysis methods assume or require the data to be stationary.</a:t>
          </a:r>
          <a:endParaRPr lang="en-US"/>
        </a:p>
      </dgm:t>
    </dgm:pt>
    <dgm:pt modelId="{117C00D8-A1EB-4CEC-A218-5A25C7F11061}" type="parTrans" cxnId="{DD0E3262-2412-470E-B8C9-247DF97100A9}">
      <dgm:prSet/>
      <dgm:spPr/>
      <dgm:t>
        <a:bodyPr/>
        <a:lstStyle/>
        <a:p>
          <a:endParaRPr lang="en-US"/>
        </a:p>
      </dgm:t>
    </dgm:pt>
    <dgm:pt modelId="{701D7234-890D-49C2-8A77-7B27452EE1EF}" type="sibTrans" cxnId="{DD0E3262-2412-470E-B8C9-247DF97100A9}">
      <dgm:prSet/>
      <dgm:spPr/>
      <dgm:t>
        <a:bodyPr/>
        <a:lstStyle/>
        <a:p>
          <a:endParaRPr lang="en-US"/>
        </a:p>
      </dgm:t>
    </dgm:pt>
    <dgm:pt modelId="{A2FCA687-7CE2-42E4-932A-AADC146064C1}">
      <dgm:prSet/>
      <dgm:spPr/>
      <dgm:t>
        <a:bodyPr/>
        <a:lstStyle/>
        <a:p>
          <a:r>
            <a:rPr lang="en-MY"/>
            <a:t>Autocorrelation:</a:t>
          </a:r>
          <a:endParaRPr lang="en-US"/>
        </a:p>
      </dgm:t>
    </dgm:pt>
    <dgm:pt modelId="{EC1C2E88-7B1C-42DA-8409-492172CA9DC7}" type="parTrans" cxnId="{93242BE8-F69C-4A9F-8E65-D38CC6840F6B}">
      <dgm:prSet/>
      <dgm:spPr/>
      <dgm:t>
        <a:bodyPr/>
        <a:lstStyle/>
        <a:p>
          <a:endParaRPr lang="en-US"/>
        </a:p>
      </dgm:t>
    </dgm:pt>
    <dgm:pt modelId="{AAFA91E7-4480-4051-867F-DF6E4FC062A8}" type="sibTrans" cxnId="{93242BE8-F69C-4A9F-8E65-D38CC6840F6B}">
      <dgm:prSet/>
      <dgm:spPr/>
      <dgm:t>
        <a:bodyPr/>
        <a:lstStyle/>
        <a:p>
          <a:endParaRPr lang="en-US"/>
        </a:p>
      </dgm:t>
    </dgm:pt>
    <dgm:pt modelId="{A4BADE2A-9C23-493D-A0B8-418D4324E54A}">
      <dgm:prSet/>
      <dgm:spPr/>
      <dgm:t>
        <a:bodyPr/>
        <a:lstStyle/>
        <a:p>
          <a:r>
            <a:rPr lang="en-MY"/>
            <a:t>Time-series data often has autocorrelation, which means the value at the current time step is dependent on previous time steps. This can be due to seasonality, trend, or other patterns.</a:t>
          </a:r>
          <a:endParaRPr lang="en-US"/>
        </a:p>
      </dgm:t>
    </dgm:pt>
    <dgm:pt modelId="{A6C22A32-63F7-430F-916F-2F81989C809A}" type="parTrans" cxnId="{605EE9B6-FA4D-407B-BC06-69612796C7A1}">
      <dgm:prSet/>
      <dgm:spPr/>
      <dgm:t>
        <a:bodyPr/>
        <a:lstStyle/>
        <a:p>
          <a:endParaRPr lang="en-US"/>
        </a:p>
      </dgm:t>
    </dgm:pt>
    <dgm:pt modelId="{0C560013-874A-4744-834C-40329C9308DC}" type="sibTrans" cxnId="{605EE9B6-FA4D-407B-BC06-69612796C7A1}">
      <dgm:prSet/>
      <dgm:spPr/>
      <dgm:t>
        <a:bodyPr/>
        <a:lstStyle/>
        <a:p>
          <a:endParaRPr lang="en-US"/>
        </a:p>
      </dgm:t>
    </dgm:pt>
    <dgm:pt modelId="{E074D681-8734-4503-8EA4-720BF717B50D}">
      <dgm:prSet/>
      <dgm:spPr/>
      <dgm:t>
        <a:bodyPr/>
        <a:lstStyle/>
        <a:p>
          <a:r>
            <a:rPr lang="en-MY"/>
            <a:t>Noise:</a:t>
          </a:r>
          <a:endParaRPr lang="en-US"/>
        </a:p>
      </dgm:t>
    </dgm:pt>
    <dgm:pt modelId="{0350BB1F-7BD0-4EE7-AD54-2E6E09D6C3AB}" type="parTrans" cxnId="{D0EC6BC0-1AC7-4116-B1BC-459A2D20D65F}">
      <dgm:prSet/>
      <dgm:spPr/>
      <dgm:t>
        <a:bodyPr/>
        <a:lstStyle/>
        <a:p>
          <a:endParaRPr lang="en-US"/>
        </a:p>
      </dgm:t>
    </dgm:pt>
    <dgm:pt modelId="{0438B175-7C3F-4679-AC0B-E170D3196B14}" type="sibTrans" cxnId="{D0EC6BC0-1AC7-4116-B1BC-459A2D20D65F}">
      <dgm:prSet/>
      <dgm:spPr/>
      <dgm:t>
        <a:bodyPr/>
        <a:lstStyle/>
        <a:p>
          <a:endParaRPr lang="en-US"/>
        </a:p>
      </dgm:t>
    </dgm:pt>
    <dgm:pt modelId="{FB8608EB-312E-4B8D-BE5E-735A61C56A8D}">
      <dgm:prSet/>
      <dgm:spPr/>
      <dgm:t>
        <a:bodyPr/>
        <a:lstStyle/>
        <a:p>
          <a:r>
            <a:rPr lang="en-MY"/>
            <a:t>Time-series data can contain noise, which are random variations that are not part of any trend, seasonality, or cyclical pattern. It's the "background chatter" that's not explained by the other components.</a:t>
          </a:r>
          <a:endParaRPr lang="en-US"/>
        </a:p>
      </dgm:t>
    </dgm:pt>
    <dgm:pt modelId="{40F272D1-2C44-4E52-9F47-64664121C720}" type="parTrans" cxnId="{E2324AE8-DCAE-45B3-98F8-5D3ADBC3232A}">
      <dgm:prSet/>
      <dgm:spPr/>
      <dgm:t>
        <a:bodyPr/>
        <a:lstStyle/>
        <a:p>
          <a:endParaRPr lang="en-US"/>
        </a:p>
      </dgm:t>
    </dgm:pt>
    <dgm:pt modelId="{433B9FCF-59EA-48CD-82D3-FC0F196820B3}" type="sibTrans" cxnId="{E2324AE8-DCAE-45B3-98F8-5D3ADBC3232A}">
      <dgm:prSet/>
      <dgm:spPr/>
      <dgm:t>
        <a:bodyPr/>
        <a:lstStyle/>
        <a:p>
          <a:endParaRPr lang="en-US"/>
        </a:p>
      </dgm:t>
    </dgm:pt>
    <dgm:pt modelId="{75366E6F-92CA-4F1E-95CC-6FA367B51506}">
      <dgm:prSet/>
      <dgm:spPr/>
      <dgm:t>
        <a:bodyPr/>
        <a:lstStyle/>
        <a:p>
          <a:r>
            <a:rPr lang="en-MY"/>
            <a:t>Time-dependent Variance:</a:t>
          </a:r>
          <a:endParaRPr lang="en-US"/>
        </a:p>
      </dgm:t>
    </dgm:pt>
    <dgm:pt modelId="{E155F946-09A4-4EF2-B56B-7A2DF0CA467E}" type="parTrans" cxnId="{612C6B27-6225-400A-9DDF-C493820C4B62}">
      <dgm:prSet/>
      <dgm:spPr/>
      <dgm:t>
        <a:bodyPr/>
        <a:lstStyle/>
        <a:p>
          <a:endParaRPr lang="en-US"/>
        </a:p>
      </dgm:t>
    </dgm:pt>
    <dgm:pt modelId="{81E8D18F-DC91-4C3E-81C8-E16768C8F9CF}" type="sibTrans" cxnId="{612C6B27-6225-400A-9DDF-C493820C4B62}">
      <dgm:prSet/>
      <dgm:spPr/>
      <dgm:t>
        <a:bodyPr/>
        <a:lstStyle/>
        <a:p>
          <a:endParaRPr lang="en-US"/>
        </a:p>
      </dgm:t>
    </dgm:pt>
    <dgm:pt modelId="{34BB95FC-FCE9-4F6E-AB17-6480B7305EBD}">
      <dgm:prSet/>
      <dgm:spPr/>
      <dgm:t>
        <a:bodyPr/>
        <a:lstStyle/>
        <a:p>
          <a:r>
            <a:rPr lang="en-MY" dirty="0"/>
            <a:t>In some time-series, the variance itself might change over time. Such series are said to exhibit heteroscedasticity.</a:t>
          </a:r>
          <a:endParaRPr lang="en-US" dirty="0"/>
        </a:p>
      </dgm:t>
    </dgm:pt>
    <dgm:pt modelId="{144F1C91-3C83-4139-97F8-77AFFAAACA84}" type="parTrans" cxnId="{3E59A893-7CFF-4FD8-9ACB-22BDDBE7043F}">
      <dgm:prSet/>
      <dgm:spPr/>
      <dgm:t>
        <a:bodyPr/>
        <a:lstStyle/>
        <a:p>
          <a:endParaRPr lang="en-US"/>
        </a:p>
      </dgm:t>
    </dgm:pt>
    <dgm:pt modelId="{72A61378-2395-485A-AA69-1FF5078D3B3B}" type="sibTrans" cxnId="{3E59A893-7CFF-4FD8-9ACB-22BDDBE7043F}">
      <dgm:prSet/>
      <dgm:spPr/>
      <dgm:t>
        <a:bodyPr/>
        <a:lstStyle/>
        <a:p>
          <a:endParaRPr lang="en-US"/>
        </a:p>
      </dgm:t>
    </dgm:pt>
    <dgm:pt modelId="{1AD52944-BAD5-4714-A247-526F800EB164}" type="pres">
      <dgm:prSet presAssocID="{777E986A-4CA4-4FB5-AC15-282366B32F1A}" presName="Name0" presStyleCnt="0">
        <dgm:presLayoutVars>
          <dgm:dir/>
          <dgm:animLvl val="lvl"/>
          <dgm:resizeHandles val="exact"/>
        </dgm:presLayoutVars>
      </dgm:prSet>
      <dgm:spPr/>
    </dgm:pt>
    <dgm:pt modelId="{CE986D5E-5A4B-48CA-B3E2-A78F51A545B4}" type="pres">
      <dgm:prSet presAssocID="{19C4D986-EA3A-4F5F-9C39-DDC24297B3C8}" presName="linNode" presStyleCnt="0"/>
      <dgm:spPr/>
    </dgm:pt>
    <dgm:pt modelId="{DB68FB99-84CB-4D91-9924-D7E7A5A395A7}" type="pres">
      <dgm:prSet presAssocID="{19C4D986-EA3A-4F5F-9C39-DDC24297B3C8}" presName="parentText" presStyleLbl="node1" presStyleIdx="0" presStyleCnt="4">
        <dgm:presLayoutVars>
          <dgm:chMax val="1"/>
          <dgm:bulletEnabled val="1"/>
        </dgm:presLayoutVars>
      </dgm:prSet>
      <dgm:spPr/>
    </dgm:pt>
    <dgm:pt modelId="{0D9D36B8-9C33-43D6-A4C6-B7C41A8D415A}" type="pres">
      <dgm:prSet presAssocID="{19C4D986-EA3A-4F5F-9C39-DDC24297B3C8}" presName="descendantText" presStyleLbl="alignAccFollowNode1" presStyleIdx="0" presStyleCnt="4">
        <dgm:presLayoutVars>
          <dgm:bulletEnabled val="1"/>
        </dgm:presLayoutVars>
      </dgm:prSet>
      <dgm:spPr/>
    </dgm:pt>
    <dgm:pt modelId="{A2EBCEDD-DD8E-49AB-AE84-6A7D4AF84773}" type="pres">
      <dgm:prSet presAssocID="{1233FFF9-B734-4ED6-8D55-139D58EB7A74}" presName="sp" presStyleCnt="0"/>
      <dgm:spPr/>
    </dgm:pt>
    <dgm:pt modelId="{8F0C0CA0-6989-47F0-84E9-977A26369DD4}" type="pres">
      <dgm:prSet presAssocID="{A2FCA687-7CE2-42E4-932A-AADC146064C1}" presName="linNode" presStyleCnt="0"/>
      <dgm:spPr/>
    </dgm:pt>
    <dgm:pt modelId="{6AE46B3D-4370-41BD-9F79-782B25409CC7}" type="pres">
      <dgm:prSet presAssocID="{A2FCA687-7CE2-42E4-932A-AADC146064C1}" presName="parentText" presStyleLbl="node1" presStyleIdx="1" presStyleCnt="4">
        <dgm:presLayoutVars>
          <dgm:chMax val="1"/>
          <dgm:bulletEnabled val="1"/>
        </dgm:presLayoutVars>
      </dgm:prSet>
      <dgm:spPr/>
    </dgm:pt>
    <dgm:pt modelId="{68B90063-B675-4626-8EDA-678339F40205}" type="pres">
      <dgm:prSet presAssocID="{A2FCA687-7CE2-42E4-932A-AADC146064C1}" presName="descendantText" presStyleLbl="alignAccFollowNode1" presStyleIdx="1" presStyleCnt="4">
        <dgm:presLayoutVars>
          <dgm:bulletEnabled val="1"/>
        </dgm:presLayoutVars>
      </dgm:prSet>
      <dgm:spPr/>
    </dgm:pt>
    <dgm:pt modelId="{ACB327D5-2023-4179-95CF-6AF0AE69ED61}" type="pres">
      <dgm:prSet presAssocID="{AAFA91E7-4480-4051-867F-DF6E4FC062A8}" presName="sp" presStyleCnt="0"/>
      <dgm:spPr/>
    </dgm:pt>
    <dgm:pt modelId="{499BA25C-30A1-4DE8-ABC5-5B7CEDA24414}" type="pres">
      <dgm:prSet presAssocID="{E074D681-8734-4503-8EA4-720BF717B50D}" presName="linNode" presStyleCnt="0"/>
      <dgm:spPr/>
    </dgm:pt>
    <dgm:pt modelId="{179FC8FC-68C3-49AB-81D8-B4B290E87CC5}" type="pres">
      <dgm:prSet presAssocID="{E074D681-8734-4503-8EA4-720BF717B50D}" presName="parentText" presStyleLbl="node1" presStyleIdx="2" presStyleCnt="4">
        <dgm:presLayoutVars>
          <dgm:chMax val="1"/>
          <dgm:bulletEnabled val="1"/>
        </dgm:presLayoutVars>
      </dgm:prSet>
      <dgm:spPr/>
    </dgm:pt>
    <dgm:pt modelId="{531E0E00-4674-4CE6-823B-D6C930F81F96}" type="pres">
      <dgm:prSet presAssocID="{E074D681-8734-4503-8EA4-720BF717B50D}" presName="descendantText" presStyleLbl="alignAccFollowNode1" presStyleIdx="2" presStyleCnt="4">
        <dgm:presLayoutVars>
          <dgm:bulletEnabled val="1"/>
        </dgm:presLayoutVars>
      </dgm:prSet>
      <dgm:spPr/>
    </dgm:pt>
    <dgm:pt modelId="{5E5FBFDF-38B6-426C-A451-5F8268D768A5}" type="pres">
      <dgm:prSet presAssocID="{0438B175-7C3F-4679-AC0B-E170D3196B14}" presName="sp" presStyleCnt="0"/>
      <dgm:spPr/>
    </dgm:pt>
    <dgm:pt modelId="{8F19E4B2-2FA0-4B0B-BD58-94A96770305E}" type="pres">
      <dgm:prSet presAssocID="{75366E6F-92CA-4F1E-95CC-6FA367B51506}" presName="linNode" presStyleCnt="0"/>
      <dgm:spPr/>
    </dgm:pt>
    <dgm:pt modelId="{62F6F265-4B79-4352-B775-3E070BC9A659}" type="pres">
      <dgm:prSet presAssocID="{75366E6F-92CA-4F1E-95CC-6FA367B51506}" presName="parentText" presStyleLbl="node1" presStyleIdx="3" presStyleCnt="4">
        <dgm:presLayoutVars>
          <dgm:chMax val="1"/>
          <dgm:bulletEnabled val="1"/>
        </dgm:presLayoutVars>
      </dgm:prSet>
      <dgm:spPr/>
    </dgm:pt>
    <dgm:pt modelId="{B95346E1-9F4A-44DB-9C8D-5EA83B4AAFF2}" type="pres">
      <dgm:prSet presAssocID="{75366E6F-92CA-4F1E-95CC-6FA367B51506}" presName="descendantText" presStyleLbl="alignAccFollowNode1" presStyleIdx="3" presStyleCnt="4">
        <dgm:presLayoutVars>
          <dgm:bulletEnabled val="1"/>
        </dgm:presLayoutVars>
      </dgm:prSet>
      <dgm:spPr/>
    </dgm:pt>
  </dgm:ptLst>
  <dgm:cxnLst>
    <dgm:cxn modelId="{38E6200A-70C2-47C6-82FD-2295B72C7513}" type="presOf" srcId="{75366E6F-92CA-4F1E-95CC-6FA367B51506}" destId="{62F6F265-4B79-4352-B775-3E070BC9A659}" srcOrd="0" destOrd="0" presId="urn:microsoft.com/office/officeart/2005/8/layout/vList5"/>
    <dgm:cxn modelId="{A95FD61A-EBEE-46A3-B7D1-370B368D3D1B}" type="presOf" srcId="{19C4D986-EA3A-4F5F-9C39-DDC24297B3C8}" destId="{DB68FB99-84CB-4D91-9924-D7E7A5A395A7}" srcOrd="0" destOrd="0" presId="urn:microsoft.com/office/officeart/2005/8/layout/vList5"/>
    <dgm:cxn modelId="{612C6B27-6225-400A-9DDF-C493820C4B62}" srcId="{777E986A-4CA4-4FB5-AC15-282366B32F1A}" destId="{75366E6F-92CA-4F1E-95CC-6FA367B51506}" srcOrd="3" destOrd="0" parTransId="{E155F946-09A4-4EF2-B56B-7A2DF0CA467E}" sibTransId="{81E8D18F-DC91-4C3E-81C8-E16768C8F9CF}"/>
    <dgm:cxn modelId="{3911F13B-5C17-4ED5-B634-3C90DE95EEF1}" type="presOf" srcId="{777E986A-4CA4-4FB5-AC15-282366B32F1A}" destId="{1AD52944-BAD5-4714-A247-526F800EB164}" srcOrd="0" destOrd="0" presId="urn:microsoft.com/office/officeart/2005/8/layout/vList5"/>
    <dgm:cxn modelId="{DD0E3262-2412-470E-B8C9-247DF97100A9}" srcId="{19C4D986-EA3A-4F5F-9C39-DDC24297B3C8}" destId="{C66FB735-1E85-43DF-911A-74CF58DA3A86}" srcOrd="0" destOrd="0" parTransId="{117C00D8-A1EB-4CEC-A218-5A25C7F11061}" sibTransId="{701D7234-890D-49C2-8A77-7B27452EE1EF}"/>
    <dgm:cxn modelId="{F47F546A-0900-436C-83DF-BECC461E0FA2}" type="presOf" srcId="{A2FCA687-7CE2-42E4-932A-AADC146064C1}" destId="{6AE46B3D-4370-41BD-9F79-782B25409CC7}" srcOrd="0" destOrd="0" presId="urn:microsoft.com/office/officeart/2005/8/layout/vList5"/>
    <dgm:cxn modelId="{BA3B8252-CFD9-4056-B38A-B17BF9D0AD0D}" type="presOf" srcId="{E074D681-8734-4503-8EA4-720BF717B50D}" destId="{179FC8FC-68C3-49AB-81D8-B4B290E87CC5}" srcOrd="0" destOrd="0" presId="urn:microsoft.com/office/officeart/2005/8/layout/vList5"/>
    <dgm:cxn modelId="{93BBFD77-199D-4DC1-9D94-A018237CBA51}" type="presOf" srcId="{C66FB735-1E85-43DF-911A-74CF58DA3A86}" destId="{0D9D36B8-9C33-43D6-A4C6-B7C41A8D415A}" srcOrd="0" destOrd="0" presId="urn:microsoft.com/office/officeart/2005/8/layout/vList5"/>
    <dgm:cxn modelId="{3E59A893-7CFF-4FD8-9ACB-22BDDBE7043F}" srcId="{75366E6F-92CA-4F1E-95CC-6FA367B51506}" destId="{34BB95FC-FCE9-4F6E-AB17-6480B7305EBD}" srcOrd="0" destOrd="0" parTransId="{144F1C91-3C83-4139-97F8-77AFFAAACA84}" sibTransId="{72A61378-2395-485A-AA69-1FF5078D3B3B}"/>
    <dgm:cxn modelId="{605EE9B6-FA4D-407B-BC06-69612796C7A1}" srcId="{A2FCA687-7CE2-42E4-932A-AADC146064C1}" destId="{A4BADE2A-9C23-493D-A0B8-418D4324E54A}" srcOrd="0" destOrd="0" parTransId="{A6C22A32-63F7-430F-916F-2F81989C809A}" sibTransId="{0C560013-874A-4744-834C-40329C9308DC}"/>
    <dgm:cxn modelId="{7A7D7DBE-49E3-4FB8-A1E4-0B613BDBA3E7}" type="presOf" srcId="{A4BADE2A-9C23-493D-A0B8-418D4324E54A}" destId="{68B90063-B675-4626-8EDA-678339F40205}" srcOrd="0" destOrd="0" presId="urn:microsoft.com/office/officeart/2005/8/layout/vList5"/>
    <dgm:cxn modelId="{D0EC6BC0-1AC7-4116-B1BC-459A2D20D65F}" srcId="{777E986A-4CA4-4FB5-AC15-282366B32F1A}" destId="{E074D681-8734-4503-8EA4-720BF717B50D}" srcOrd="2" destOrd="0" parTransId="{0350BB1F-7BD0-4EE7-AD54-2E6E09D6C3AB}" sibTransId="{0438B175-7C3F-4679-AC0B-E170D3196B14}"/>
    <dgm:cxn modelId="{840C49CA-68D9-47A2-8F6E-F13B7833E565}" type="presOf" srcId="{34BB95FC-FCE9-4F6E-AB17-6480B7305EBD}" destId="{B95346E1-9F4A-44DB-9C8D-5EA83B4AAFF2}" srcOrd="0" destOrd="0" presId="urn:microsoft.com/office/officeart/2005/8/layout/vList5"/>
    <dgm:cxn modelId="{C44C1EE6-34C6-4DE5-B955-0F2FFA09D066}" srcId="{777E986A-4CA4-4FB5-AC15-282366B32F1A}" destId="{19C4D986-EA3A-4F5F-9C39-DDC24297B3C8}" srcOrd="0" destOrd="0" parTransId="{9159E73D-9AB5-48C2-9CD3-2D7CAF81588F}" sibTransId="{1233FFF9-B734-4ED6-8D55-139D58EB7A74}"/>
    <dgm:cxn modelId="{93242BE8-F69C-4A9F-8E65-D38CC6840F6B}" srcId="{777E986A-4CA4-4FB5-AC15-282366B32F1A}" destId="{A2FCA687-7CE2-42E4-932A-AADC146064C1}" srcOrd="1" destOrd="0" parTransId="{EC1C2E88-7B1C-42DA-8409-492172CA9DC7}" sibTransId="{AAFA91E7-4480-4051-867F-DF6E4FC062A8}"/>
    <dgm:cxn modelId="{E2324AE8-DCAE-45B3-98F8-5D3ADBC3232A}" srcId="{E074D681-8734-4503-8EA4-720BF717B50D}" destId="{FB8608EB-312E-4B8D-BE5E-735A61C56A8D}" srcOrd="0" destOrd="0" parTransId="{40F272D1-2C44-4E52-9F47-64664121C720}" sibTransId="{433B9FCF-59EA-48CD-82D3-FC0F196820B3}"/>
    <dgm:cxn modelId="{6886F4FC-3954-4F8C-B20B-BC8AC6E5BEC1}" type="presOf" srcId="{FB8608EB-312E-4B8D-BE5E-735A61C56A8D}" destId="{531E0E00-4674-4CE6-823B-D6C930F81F96}" srcOrd="0" destOrd="0" presId="urn:microsoft.com/office/officeart/2005/8/layout/vList5"/>
    <dgm:cxn modelId="{8990169A-670B-40C3-8251-627CFD410161}" type="presParOf" srcId="{1AD52944-BAD5-4714-A247-526F800EB164}" destId="{CE986D5E-5A4B-48CA-B3E2-A78F51A545B4}" srcOrd="0" destOrd="0" presId="urn:microsoft.com/office/officeart/2005/8/layout/vList5"/>
    <dgm:cxn modelId="{59586863-6A44-40F1-8200-6407CBF073C8}" type="presParOf" srcId="{CE986D5E-5A4B-48CA-B3E2-A78F51A545B4}" destId="{DB68FB99-84CB-4D91-9924-D7E7A5A395A7}" srcOrd="0" destOrd="0" presId="urn:microsoft.com/office/officeart/2005/8/layout/vList5"/>
    <dgm:cxn modelId="{086DAE88-CA4C-4133-B2AF-8A4BAB253E44}" type="presParOf" srcId="{CE986D5E-5A4B-48CA-B3E2-A78F51A545B4}" destId="{0D9D36B8-9C33-43D6-A4C6-B7C41A8D415A}" srcOrd="1" destOrd="0" presId="urn:microsoft.com/office/officeart/2005/8/layout/vList5"/>
    <dgm:cxn modelId="{48A44469-4734-4304-9678-5704D3BDF96F}" type="presParOf" srcId="{1AD52944-BAD5-4714-A247-526F800EB164}" destId="{A2EBCEDD-DD8E-49AB-AE84-6A7D4AF84773}" srcOrd="1" destOrd="0" presId="urn:microsoft.com/office/officeart/2005/8/layout/vList5"/>
    <dgm:cxn modelId="{750187F5-7D1A-4240-8C1D-8C89127F19BF}" type="presParOf" srcId="{1AD52944-BAD5-4714-A247-526F800EB164}" destId="{8F0C0CA0-6989-47F0-84E9-977A26369DD4}" srcOrd="2" destOrd="0" presId="urn:microsoft.com/office/officeart/2005/8/layout/vList5"/>
    <dgm:cxn modelId="{CA2FB276-5797-44DA-A4D2-9275232102B2}" type="presParOf" srcId="{8F0C0CA0-6989-47F0-84E9-977A26369DD4}" destId="{6AE46B3D-4370-41BD-9F79-782B25409CC7}" srcOrd="0" destOrd="0" presId="urn:microsoft.com/office/officeart/2005/8/layout/vList5"/>
    <dgm:cxn modelId="{D3BF731B-6981-4755-BB35-FDFA602800A8}" type="presParOf" srcId="{8F0C0CA0-6989-47F0-84E9-977A26369DD4}" destId="{68B90063-B675-4626-8EDA-678339F40205}" srcOrd="1" destOrd="0" presId="urn:microsoft.com/office/officeart/2005/8/layout/vList5"/>
    <dgm:cxn modelId="{46AFC94F-5330-43C0-A518-A66E6F5046EC}" type="presParOf" srcId="{1AD52944-BAD5-4714-A247-526F800EB164}" destId="{ACB327D5-2023-4179-95CF-6AF0AE69ED61}" srcOrd="3" destOrd="0" presId="urn:microsoft.com/office/officeart/2005/8/layout/vList5"/>
    <dgm:cxn modelId="{8B2F8A04-C13C-4752-9C2C-66529A47CDA8}" type="presParOf" srcId="{1AD52944-BAD5-4714-A247-526F800EB164}" destId="{499BA25C-30A1-4DE8-ABC5-5B7CEDA24414}" srcOrd="4" destOrd="0" presId="urn:microsoft.com/office/officeart/2005/8/layout/vList5"/>
    <dgm:cxn modelId="{7B3D40BC-339B-4D70-AEA0-338B18D96D06}" type="presParOf" srcId="{499BA25C-30A1-4DE8-ABC5-5B7CEDA24414}" destId="{179FC8FC-68C3-49AB-81D8-B4B290E87CC5}" srcOrd="0" destOrd="0" presId="urn:microsoft.com/office/officeart/2005/8/layout/vList5"/>
    <dgm:cxn modelId="{D0F72B3E-024B-46DA-A254-D4CB3CD9D7F2}" type="presParOf" srcId="{499BA25C-30A1-4DE8-ABC5-5B7CEDA24414}" destId="{531E0E00-4674-4CE6-823B-D6C930F81F96}" srcOrd="1" destOrd="0" presId="urn:microsoft.com/office/officeart/2005/8/layout/vList5"/>
    <dgm:cxn modelId="{969D84A1-1D36-40F4-84FF-54D26FDA34E0}" type="presParOf" srcId="{1AD52944-BAD5-4714-A247-526F800EB164}" destId="{5E5FBFDF-38B6-426C-A451-5F8268D768A5}" srcOrd="5" destOrd="0" presId="urn:microsoft.com/office/officeart/2005/8/layout/vList5"/>
    <dgm:cxn modelId="{FB27D9EE-12F9-43DF-AF32-5B82AFE063A2}" type="presParOf" srcId="{1AD52944-BAD5-4714-A247-526F800EB164}" destId="{8F19E4B2-2FA0-4B0B-BD58-94A96770305E}" srcOrd="6" destOrd="0" presId="urn:microsoft.com/office/officeart/2005/8/layout/vList5"/>
    <dgm:cxn modelId="{3A1DBFC1-F643-43D6-9A2C-E619B16679FE}" type="presParOf" srcId="{8F19E4B2-2FA0-4B0B-BD58-94A96770305E}" destId="{62F6F265-4B79-4352-B775-3E070BC9A659}" srcOrd="0" destOrd="0" presId="urn:microsoft.com/office/officeart/2005/8/layout/vList5"/>
    <dgm:cxn modelId="{C2F5AB0E-38E7-48BB-9072-427F6683B35C}" type="presParOf" srcId="{8F19E4B2-2FA0-4B0B-BD58-94A96770305E}" destId="{B95346E1-9F4A-44DB-9C8D-5EA83B4AAFF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9537E0-05F7-4F81-A857-1EC8C29A5288}"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ABEBDC9-77BE-435B-B2F5-4FF336D3EDA7}">
      <dgm:prSet/>
      <dgm:spPr/>
      <dgm:t>
        <a:bodyPr/>
        <a:lstStyle/>
        <a:p>
          <a:r>
            <a:rPr lang="en-MY"/>
            <a:t>Missing Values:</a:t>
          </a:r>
          <a:endParaRPr lang="en-US"/>
        </a:p>
      </dgm:t>
    </dgm:pt>
    <dgm:pt modelId="{A451E915-E91F-4590-AD8D-EF61492136C9}" type="parTrans" cxnId="{4812C197-E969-4DA7-91C4-5FF43BF976E0}">
      <dgm:prSet/>
      <dgm:spPr/>
      <dgm:t>
        <a:bodyPr/>
        <a:lstStyle/>
        <a:p>
          <a:endParaRPr lang="en-US"/>
        </a:p>
      </dgm:t>
    </dgm:pt>
    <dgm:pt modelId="{4CA84718-AC65-4C77-90B2-5565E22F9F30}" type="sibTrans" cxnId="{4812C197-E969-4DA7-91C4-5FF43BF976E0}">
      <dgm:prSet/>
      <dgm:spPr/>
      <dgm:t>
        <a:bodyPr/>
        <a:lstStyle/>
        <a:p>
          <a:endParaRPr lang="en-US"/>
        </a:p>
      </dgm:t>
    </dgm:pt>
    <dgm:pt modelId="{826AA057-F8F8-49C0-A917-33E60A2C283B}">
      <dgm:prSet/>
      <dgm:spPr/>
      <dgm:t>
        <a:bodyPr/>
        <a:lstStyle/>
        <a:p>
          <a:r>
            <a:rPr lang="en-MY"/>
            <a:t>It's not uncommon for time-series data to have missing values due to various reasons such as data collection errors or system downtimes.</a:t>
          </a:r>
          <a:endParaRPr lang="en-US"/>
        </a:p>
      </dgm:t>
    </dgm:pt>
    <dgm:pt modelId="{04B9BC8F-A604-4BC5-9765-46AE61A9F523}" type="parTrans" cxnId="{AEC250B2-BE75-4F1F-AA00-55A277FD7006}">
      <dgm:prSet/>
      <dgm:spPr/>
      <dgm:t>
        <a:bodyPr/>
        <a:lstStyle/>
        <a:p>
          <a:endParaRPr lang="en-US"/>
        </a:p>
      </dgm:t>
    </dgm:pt>
    <dgm:pt modelId="{82F8AC73-38C6-49B4-8F77-DBD1812426A6}" type="sibTrans" cxnId="{AEC250B2-BE75-4F1F-AA00-55A277FD7006}">
      <dgm:prSet/>
      <dgm:spPr/>
      <dgm:t>
        <a:bodyPr/>
        <a:lstStyle/>
        <a:p>
          <a:endParaRPr lang="en-US"/>
        </a:p>
      </dgm:t>
    </dgm:pt>
    <dgm:pt modelId="{2F3868F5-4DA0-4618-9AE3-604E12F1DC44}">
      <dgm:prSet/>
      <dgm:spPr/>
      <dgm:t>
        <a:bodyPr/>
        <a:lstStyle/>
        <a:p>
          <a:r>
            <a:rPr lang="en-MY"/>
            <a:t>Irregular Intervals:</a:t>
          </a:r>
          <a:endParaRPr lang="en-US"/>
        </a:p>
      </dgm:t>
    </dgm:pt>
    <dgm:pt modelId="{A21E332E-C49A-4CE2-A00D-FCE0B3B3F992}" type="parTrans" cxnId="{46BCA584-05BA-4CD9-9110-BE37EC51694E}">
      <dgm:prSet/>
      <dgm:spPr/>
      <dgm:t>
        <a:bodyPr/>
        <a:lstStyle/>
        <a:p>
          <a:endParaRPr lang="en-US"/>
        </a:p>
      </dgm:t>
    </dgm:pt>
    <dgm:pt modelId="{46504666-CE81-4AAE-962B-FC83C5E9583E}" type="sibTrans" cxnId="{46BCA584-05BA-4CD9-9110-BE37EC51694E}">
      <dgm:prSet/>
      <dgm:spPr/>
      <dgm:t>
        <a:bodyPr/>
        <a:lstStyle/>
        <a:p>
          <a:endParaRPr lang="en-US"/>
        </a:p>
      </dgm:t>
    </dgm:pt>
    <dgm:pt modelId="{A6100894-60B3-4057-99DE-54EC2B61BE0D}">
      <dgm:prSet/>
      <dgm:spPr/>
      <dgm:t>
        <a:bodyPr/>
        <a:lstStyle/>
        <a:p>
          <a:r>
            <a:rPr lang="en-MY"/>
            <a:t>While many time-series are observed at regular intervals, some can be at irregular intervals, especially if they are event-driven (like financial tick data).</a:t>
          </a:r>
          <a:endParaRPr lang="en-US"/>
        </a:p>
      </dgm:t>
    </dgm:pt>
    <dgm:pt modelId="{8C56A57D-6003-47E4-849D-9E8C13A3B94A}" type="parTrans" cxnId="{68FCB351-D1C7-4B90-805F-77B4959339EA}">
      <dgm:prSet/>
      <dgm:spPr/>
      <dgm:t>
        <a:bodyPr/>
        <a:lstStyle/>
        <a:p>
          <a:endParaRPr lang="en-US"/>
        </a:p>
      </dgm:t>
    </dgm:pt>
    <dgm:pt modelId="{DE4711DC-B5B8-4984-AF98-15F4AF1C4128}" type="sibTrans" cxnId="{68FCB351-D1C7-4B90-805F-77B4959339EA}">
      <dgm:prSet/>
      <dgm:spPr/>
      <dgm:t>
        <a:bodyPr/>
        <a:lstStyle/>
        <a:p>
          <a:endParaRPr lang="en-US"/>
        </a:p>
      </dgm:t>
    </dgm:pt>
    <dgm:pt modelId="{8F87C298-1C03-41C1-A706-47CA3A6DE0B2}">
      <dgm:prSet/>
      <dgm:spPr/>
      <dgm:t>
        <a:bodyPr/>
        <a:lstStyle/>
        <a:p>
          <a:r>
            <a:rPr lang="en-MY"/>
            <a:t>Understanding these characteristics is crucial when analysing and modelling time-series data because it helps in selecting the right preprocessing steps, features, and models.</a:t>
          </a:r>
          <a:endParaRPr lang="en-US"/>
        </a:p>
      </dgm:t>
    </dgm:pt>
    <dgm:pt modelId="{56DBD2C1-F99D-45B3-8355-DA09718074F3}" type="parTrans" cxnId="{F3CD8C74-A36A-4FD0-99F2-13A573A9C32C}">
      <dgm:prSet/>
      <dgm:spPr/>
      <dgm:t>
        <a:bodyPr/>
        <a:lstStyle/>
        <a:p>
          <a:endParaRPr lang="en-US"/>
        </a:p>
      </dgm:t>
    </dgm:pt>
    <dgm:pt modelId="{69414CC3-2E1D-47B7-A427-E27844387F70}" type="sibTrans" cxnId="{F3CD8C74-A36A-4FD0-99F2-13A573A9C32C}">
      <dgm:prSet/>
      <dgm:spPr/>
      <dgm:t>
        <a:bodyPr/>
        <a:lstStyle/>
        <a:p>
          <a:endParaRPr lang="en-US"/>
        </a:p>
      </dgm:t>
    </dgm:pt>
    <dgm:pt modelId="{D95716B8-80C6-4EA9-8D5D-4E934365ED63}" type="pres">
      <dgm:prSet presAssocID="{369537E0-05F7-4F81-A857-1EC8C29A5288}" presName="linear" presStyleCnt="0">
        <dgm:presLayoutVars>
          <dgm:animLvl val="lvl"/>
          <dgm:resizeHandles val="exact"/>
        </dgm:presLayoutVars>
      </dgm:prSet>
      <dgm:spPr/>
    </dgm:pt>
    <dgm:pt modelId="{B5E1C464-BACD-4199-8045-BDBDA9704247}" type="pres">
      <dgm:prSet presAssocID="{4ABEBDC9-77BE-435B-B2F5-4FF336D3EDA7}" presName="parentText" presStyleLbl="node1" presStyleIdx="0" presStyleCnt="3">
        <dgm:presLayoutVars>
          <dgm:chMax val="0"/>
          <dgm:bulletEnabled val="1"/>
        </dgm:presLayoutVars>
      </dgm:prSet>
      <dgm:spPr/>
    </dgm:pt>
    <dgm:pt modelId="{8D851851-EE82-4805-A2C4-43DC99A1442B}" type="pres">
      <dgm:prSet presAssocID="{4ABEBDC9-77BE-435B-B2F5-4FF336D3EDA7}" presName="childText" presStyleLbl="revTx" presStyleIdx="0" presStyleCnt="2">
        <dgm:presLayoutVars>
          <dgm:bulletEnabled val="1"/>
        </dgm:presLayoutVars>
      </dgm:prSet>
      <dgm:spPr/>
    </dgm:pt>
    <dgm:pt modelId="{841FBFA0-1D42-4428-B467-396A2841FE0E}" type="pres">
      <dgm:prSet presAssocID="{2F3868F5-4DA0-4618-9AE3-604E12F1DC44}" presName="parentText" presStyleLbl="node1" presStyleIdx="1" presStyleCnt="3">
        <dgm:presLayoutVars>
          <dgm:chMax val="0"/>
          <dgm:bulletEnabled val="1"/>
        </dgm:presLayoutVars>
      </dgm:prSet>
      <dgm:spPr/>
    </dgm:pt>
    <dgm:pt modelId="{0546ED6D-2F03-4E12-990F-B421D0D78DC7}" type="pres">
      <dgm:prSet presAssocID="{2F3868F5-4DA0-4618-9AE3-604E12F1DC44}" presName="childText" presStyleLbl="revTx" presStyleIdx="1" presStyleCnt="2">
        <dgm:presLayoutVars>
          <dgm:bulletEnabled val="1"/>
        </dgm:presLayoutVars>
      </dgm:prSet>
      <dgm:spPr/>
    </dgm:pt>
    <dgm:pt modelId="{8A02D813-947F-4043-9504-3682ABA67F8C}" type="pres">
      <dgm:prSet presAssocID="{8F87C298-1C03-41C1-A706-47CA3A6DE0B2}" presName="parentText" presStyleLbl="node1" presStyleIdx="2" presStyleCnt="3">
        <dgm:presLayoutVars>
          <dgm:chMax val="0"/>
          <dgm:bulletEnabled val="1"/>
        </dgm:presLayoutVars>
      </dgm:prSet>
      <dgm:spPr/>
    </dgm:pt>
  </dgm:ptLst>
  <dgm:cxnLst>
    <dgm:cxn modelId="{B4A2C84D-3EA5-41DA-BD66-1CEC1F536126}" type="presOf" srcId="{4ABEBDC9-77BE-435B-B2F5-4FF336D3EDA7}" destId="{B5E1C464-BACD-4199-8045-BDBDA9704247}" srcOrd="0" destOrd="0" presId="urn:microsoft.com/office/officeart/2005/8/layout/vList2"/>
    <dgm:cxn modelId="{68FCB351-D1C7-4B90-805F-77B4959339EA}" srcId="{2F3868F5-4DA0-4618-9AE3-604E12F1DC44}" destId="{A6100894-60B3-4057-99DE-54EC2B61BE0D}" srcOrd="0" destOrd="0" parTransId="{8C56A57D-6003-47E4-849D-9E8C13A3B94A}" sibTransId="{DE4711DC-B5B8-4984-AF98-15F4AF1C4128}"/>
    <dgm:cxn modelId="{F3CD8C74-A36A-4FD0-99F2-13A573A9C32C}" srcId="{369537E0-05F7-4F81-A857-1EC8C29A5288}" destId="{8F87C298-1C03-41C1-A706-47CA3A6DE0B2}" srcOrd="2" destOrd="0" parTransId="{56DBD2C1-F99D-45B3-8355-DA09718074F3}" sibTransId="{69414CC3-2E1D-47B7-A427-E27844387F70}"/>
    <dgm:cxn modelId="{46BCA584-05BA-4CD9-9110-BE37EC51694E}" srcId="{369537E0-05F7-4F81-A857-1EC8C29A5288}" destId="{2F3868F5-4DA0-4618-9AE3-604E12F1DC44}" srcOrd="1" destOrd="0" parTransId="{A21E332E-C49A-4CE2-A00D-FCE0B3B3F992}" sibTransId="{46504666-CE81-4AAE-962B-FC83C5E9583E}"/>
    <dgm:cxn modelId="{E6C3568F-FB74-4522-9845-9B499A918045}" type="presOf" srcId="{2F3868F5-4DA0-4618-9AE3-604E12F1DC44}" destId="{841FBFA0-1D42-4428-B467-396A2841FE0E}" srcOrd="0" destOrd="0" presId="urn:microsoft.com/office/officeart/2005/8/layout/vList2"/>
    <dgm:cxn modelId="{A0E71090-8B65-4A5B-A77A-1586D977D666}" type="presOf" srcId="{A6100894-60B3-4057-99DE-54EC2B61BE0D}" destId="{0546ED6D-2F03-4E12-990F-B421D0D78DC7}" srcOrd="0" destOrd="0" presId="urn:microsoft.com/office/officeart/2005/8/layout/vList2"/>
    <dgm:cxn modelId="{4812C197-E969-4DA7-91C4-5FF43BF976E0}" srcId="{369537E0-05F7-4F81-A857-1EC8C29A5288}" destId="{4ABEBDC9-77BE-435B-B2F5-4FF336D3EDA7}" srcOrd="0" destOrd="0" parTransId="{A451E915-E91F-4590-AD8D-EF61492136C9}" sibTransId="{4CA84718-AC65-4C77-90B2-5565E22F9F30}"/>
    <dgm:cxn modelId="{66E8D0A7-8327-497B-BE23-678F25298745}" type="presOf" srcId="{826AA057-F8F8-49C0-A917-33E60A2C283B}" destId="{8D851851-EE82-4805-A2C4-43DC99A1442B}" srcOrd="0" destOrd="0" presId="urn:microsoft.com/office/officeart/2005/8/layout/vList2"/>
    <dgm:cxn modelId="{AEC250B2-BE75-4F1F-AA00-55A277FD7006}" srcId="{4ABEBDC9-77BE-435B-B2F5-4FF336D3EDA7}" destId="{826AA057-F8F8-49C0-A917-33E60A2C283B}" srcOrd="0" destOrd="0" parTransId="{04B9BC8F-A604-4BC5-9765-46AE61A9F523}" sibTransId="{82F8AC73-38C6-49B4-8F77-DBD1812426A6}"/>
    <dgm:cxn modelId="{EFD5CEC3-523C-429F-A4EF-4DE52F7DD579}" type="presOf" srcId="{369537E0-05F7-4F81-A857-1EC8C29A5288}" destId="{D95716B8-80C6-4EA9-8D5D-4E934365ED63}" srcOrd="0" destOrd="0" presId="urn:microsoft.com/office/officeart/2005/8/layout/vList2"/>
    <dgm:cxn modelId="{E5E069CF-9EF0-4197-8516-732382601ABB}" type="presOf" srcId="{8F87C298-1C03-41C1-A706-47CA3A6DE0B2}" destId="{8A02D813-947F-4043-9504-3682ABA67F8C}" srcOrd="0" destOrd="0" presId="urn:microsoft.com/office/officeart/2005/8/layout/vList2"/>
    <dgm:cxn modelId="{60725EB2-1F0A-4601-ACF5-AA27785C1AC2}" type="presParOf" srcId="{D95716B8-80C6-4EA9-8D5D-4E934365ED63}" destId="{B5E1C464-BACD-4199-8045-BDBDA9704247}" srcOrd="0" destOrd="0" presId="urn:microsoft.com/office/officeart/2005/8/layout/vList2"/>
    <dgm:cxn modelId="{D5F45DD1-5A69-4EE1-B140-A43DA50297D0}" type="presParOf" srcId="{D95716B8-80C6-4EA9-8D5D-4E934365ED63}" destId="{8D851851-EE82-4805-A2C4-43DC99A1442B}" srcOrd="1" destOrd="0" presId="urn:microsoft.com/office/officeart/2005/8/layout/vList2"/>
    <dgm:cxn modelId="{7B8D6446-9AEB-44DB-8AE6-74057FACF9FB}" type="presParOf" srcId="{D95716B8-80C6-4EA9-8D5D-4E934365ED63}" destId="{841FBFA0-1D42-4428-B467-396A2841FE0E}" srcOrd="2" destOrd="0" presId="urn:microsoft.com/office/officeart/2005/8/layout/vList2"/>
    <dgm:cxn modelId="{9C6B32CC-0EF5-4985-A9DC-562B556AEE9A}" type="presParOf" srcId="{D95716B8-80C6-4EA9-8D5D-4E934365ED63}" destId="{0546ED6D-2F03-4E12-990F-B421D0D78DC7}" srcOrd="3" destOrd="0" presId="urn:microsoft.com/office/officeart/2005/8/layout/vList2"/>
    <dgm:cxn modelId="{1C456FCE-9D00-469A-9A4A-6BB116B7BE99}" type="presParOf" srcId="{D95716B8-80C6-4EA9-8D5D-4E934365ED63}" destId="{8A02D813-947F-4043-9504-3682ABA67F8C}"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4BD2BB-FBB0-41DE-8B93-51D11005DFAA}"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98D3D134-9DFC-4F71-82C0-FE9CF31805AB}">
      <dgm:prSet/>
      <dgm:spPr/>
      <dgm:t>
        <a:bodyPr/>
        <a:lstStyle/>
        <a:p>
          <a:r>
            <a:rPr lang="en-MY"/>
            <a:t>1. Early Days of Time-series Analysis:</a:t>
          </a:r>
          <a:endParaRPr lang="en-US"/>
        </a:p>
      </dgm:t>
    </dgm:pt>
    <dgm:pt modelId="{622DE7B0-405F-48DF-BD77-A78CB28808C1}" type="parTrans" cxnId="{0E06772C-7C8F-4251-B770-935A16C7A13E}">
      <dgm:prSet/>
      <dgm:spPr/>
      <dgm:t>
        <a:bodyPr/>
        <a:lstStyle/>
        <a:p>
          <a:endParaRPr lang="en-US"/>
        </a:p>
      </dgm:t>
    </dgm:pt>
    <dgm:pt modelId="{72E43098-6EFD-4F3A-A3E0-15483DDEA548}" type="sibTrans" cxnId="{0E06772C-7C8F-4251-B770-935A16C7A13E}">
      <dgm:prSet/>
      <dgm:spPr/>
      <dgm:t>
        <a:bodyPr/>
        <a:lstStyle/>
        <a:p>
          <a:endParaRPr lang="en-US"/>
        </a:p>
      </dgm:t>
    </dgm:pt>
    <dgm:pt modelId="{E7BC306F-94C0-4985-964B-F1B79D599F6C}">
      <dgm:prSet/>
      <dgm:spPr/>
      <dgm:t>
        <a:bodyPr/>
        <a:lstStyle/>
        <a:p>
          <a:r>
            <a:rPr lang="en-MY"/>
            <a:t>Time-series analysis, especially in the fields of economics and finance, dates back to the late 19th and early 20th centuries. The main focus was on understanding economic and financial trends.</a:t>
          </a:r>
          <a:endParaRPr lang="en-US"/>
        </a:p>
      </dgm:t>
    </dgm:pt>
    <dgm:pt modelId="{E3C06A96-F79D-4CA9-8829-2780B973A57A}" type="parTrans" cxnId="{ABA500F7-360B-4565-8D85-534432B65874}">
      <dgm:prSet/>
      <dgm:spPr/>
      <dgm:t>
        <a:bodyPr/>
        <a:lstStyle/>
        <a:p>
          <a:endParaRPr lang="en-US"/>
        </a:p>
      </dgm:t>
    </dgm:pt>
    <dgm:pt modelId="{032160B2-B53C-4DF0-8F33-614FFF9C9F1F}" type="sibTrans" cxnId="{ABA500F7-360B-4565-8D85-534432B65874}">
      <dgm:prSet/>
      <dgm:spPr/>
      <dgm:t>
        <a:bodyPr/>
        <a:lstStyle/>
        <a:p>
          <a:endParaRPr lang="en-US"/>
        </a:p>
      </dgm:t>
    </dgm:pt>
    <dgm:pt modelId="{75713E5D-5922-4F7A-BFF0-8441A5778D02}">
      <dgm:prSet/>
      <dgm:spPr/>
      <dgm:t>
        <a:bodyPr/>
        <a:lstStyle/>
        <a:p>
          <a:r>
            <a:rPr lang="en-MY"/>
            <a:t>Innovations like the moving average and autocorrelation function were introduced to understand and forecast time-series data.</a:t>
          </a:r>
          <a:endParaRPr lang="en-US"/>
        </a:p>
      </dgm:t>
    </dgm:pt>
    <dgm:pt modelId="{2330CA34-064C-47FD-821E-6176841E2999}" type="parTrans" cxnId="{43609240-3520-4B82-BE0D-D325DB4BC5CB}">
      <dgm:prSet/>
      <dgm:spPr/>
      <dgm:t>
        <a:bodyPr/>
        <a:lstStyle/>
        <a:p>
          <a:endParaRPr lang="en-US"/>
        </a:p>
      </dgm:t>
    </dgm:pt>
    <dgm:pt modelId="{C8B00B25-4131-44D1-AFDD-81E9D8896337}" type="sibTrans" cxnId="{43609240-3520-4B82-BE0D-D325DB4BC5CB}">
      <dgm:prSet/>
      <dgm:spPr/>
      <dgm:t>
        <a:bodyPr/>
        <a:lstStyle/>
        <a:p>
          <a:endParaRPr lang="en-US"/>
        </a:p>
      </dgm:t>
    </dgm:pt>
    <dgm:pt modelId="{3346E6BD-BF59-475D-9C7E-F2E7C950BAC9}">
      <dgm:prSet/>
      <dgm:spPr/>
      <dgm:t>
        <a:bodyPr/>
        <a:lstStyle/>
        <a:p>
          <a:r>
            <a:rPr lang="en-MY"/>
            <a:t>2. Birth of Modern Clustering Techniques:</a:t>
          </a:r>
          <a:endParaRPr lang="en-US"/>
        </a:p>
      </dgm:t>
    </dgm:pt>
    <dgm:pt modelId="{312D0421-2110-45A9-BC21-1FA3D6C151E5}" type="parTrans" cxnId="{1F26EB52-D379-449E-82D7-A03D22AA2DD5}">
      <dgm:prSet/>
      <dgm:spPr/>
      <dgm:t>
        <a:bodyPr/>
        <a:lstStyle/>
        <a:p>
          <a:endParaRPr lang="en-US"/>
        </a:p>
      </dgm:t>
    </dgm:pt>
    <dgm:pt modelId="{7B10559D-9346-4BE2-89D0-A8E41EE8208E}" type="sibTrans" cxnId="{1F26EB52-D379-449E-82D7-A03D22AA2DD5}">
      <dgm:prSet/>
      <dgm:spPr/>
      <dgm:t>
        <a:bodyPr/>
        <a:lstStyle/>
        <a:p>
          <a:endParaRPr lang="en-US"/>
        </a:p>
      </dgm:t>
    </dgm:pt>
    <dgm:pt modelId="{3F3F539B-0996-4979-80D6-9234355032B0}">
      <dgm:prSet/>
      <dgm:spPr/>
      <dgm:t>
        <a:bodyPr/>
        <a:lstStyle/>
        <a:p>
          <a:r>
            <a:rPr lang="en-MY"/>
            <a:t>The 1950s and 1960s saw the emergence of clustering algorithms like hierarchical clustering and k-means. These methods were initially applied to traditional datasets.</a:t>
          </a:r>
          <a:endParaRPr lang="en-US"/>
        </a:p>
      </dgm:t>
    </dgm:pt>
    <dgm:pt modelId="{3B1896C6-CF7B-4B5E-A223-860127360198}" type="parTrans" cxnId="{90EA4ECC-DAF6-46C3-8F73-DA7C678D4D3A}">
      <dgm:prSet/>
      <dgm:spPr/>
      <dgm:t>
        <a:bodyPr/>
        <a:lstStyle/>
        <a:p>
          <a:endParaRPr lang="en-US"/>
        </a:p>
      </dgm:t>
    </dgm:pt>
    <dgm:pt modelId="{4A048618-A414-4937-9B25-169C1D2C11BD}" type="sibTrans" cxnId="{90EA4ECC-DAF6-46C3-8F73-DA7C678D4D3A}">
      <dgm:prSet/>
      <dgm:spPr/>
      <dgm:t>
        <a:bodyPr/>
        <a:lstStyle/>
        <a:p>
          <a:endParaRPr lang="en-US"/>
        </a:p>
      </dgm:t>
    </dgm:pt>
    <dgm:pt modelId="{876DC095-8352-458E-9910-B2104E024C99}" type="pres">
      <dgm:prSet presAssocID="{B04BD2BB-FBB0-41DE-8B93-51D11005DFAA}" presName="linear" presStyleCnt="0">
        <dgm:presLayoutVars>
          <dgm:animLvl val="lvl"/>
          <dgm:resizeHandles val="exact"/>
        </dgm:presLayoutVars>
      </dgm:prSet>
      <dgm:spPr/>
    </dgm:pt>
    <dgm:pt modelId="{1D86C2A6-B34C-4F3A-92E2-AE75E42800DF}" type="pres">
      <dgm:prSet presAssocID="{98D3D134-9DFC-4F71-82C0-FE9CF31805AB}" presName="parentText" presStyleLbl="node1" presStyleIdx="0" presStyleCnt="2">
        <dgm:presLayoutVars>
          <dgm:chMax val="0"/>
          <dgm:bulletEnabled val="1"/>
        </dgm:presLayoutVars>
      </dgm:prSet>
      <dgm:spPr/>
    </dgm:pt>
    <dgm:pt modelId="{17B643BC-D326-4C25-8D49-9EB39408632C}" type="pres">
      <dgm:prSet presAssocID="{98D3D134-9DFC-4F71-82C0-FE9CF31805AB}" presName="childText" presStyleLbl="revTx" presStyleIdx="0" presStyleCnt="2">
        <dgm:presLayoutVars>
          <dgm:bulletEnabled val="1"/>
        </dgm:presLayoutVars>
      </dgm:prSet>
      <dgm:spPr/>
    </dgm:pt>
    <dgm:pt modelId="{8618A1C5-E7B7-4774-B8B7-90ED92E4573C}" type="pres">
      <dgm:prSet presAssocID="{3346E6BD-BF59-475D-9C7E-F2E7C950BAC9}" presName="parentText" presStyleLbl="node1" presStyleIdx="1" presStyleCnt="2">
        <dgm:presLayoutVars>
          <dgm:chMax val="0"/>
          <dgm:bulletEnabled val="1"/>
        </dgm:presLayoutVars>
      </dgm:prSet>
      <dgm:spPr/>
    </dgm:pt>
    <dgm:pt modelId="{74C2FD9D-66DB-42B7-8791-ED734EDBD002}" type="pres">
      <dgm:prSet presAssocID="{3346E6BD-BF59-475D-9C7E-F2E7C950BAC9}" presName="childText" presStyleLbl="revTx" presStyleIdx="1" presStyleCnt="2">
        <dgm:presLayoutVars>
          <dgm:bulletEnabled val="1"/>
        </dgm:presLayoutVars>
      </dgm:prSet>
      <dgm:spPr/>
    </dgm:pt>
  </dgm:ptLst>
  <dgm:cxnLst>
    <dgm:cxn modelId="{0E06772C-7C8F-4251-B770-935A16C7A13E}" srcId="{B04BD2BB-FBB0-41DE-8B93-51D11005DFAA}" destId="{98D3D134-9DFC-4F71-82C0-FE9CF31805AB}" srcOrd="0" destOrd="0" parTransId="{622DE7B0-405F-48DF-BD77-A78CB28808C1}" sibTransId="{72E43098-6EFD-4F3A-A3E0-15483DDEA548}"/>
    <dgm:cxn modelId="{43609240-3520-4B82-BE0D-D325DB4BC5CB}" srcId="{98D3D134-9DFC-4F71-82C0-FE9CF31805AB}" destId="{75713E5D-5922-4F7A-BFF0-8441A5778D02}" srcOrd="1" destOrd="0" parTransId="{2330CA34-064C-47FD-821E-6176841E2999}" sibTransId="{C8B00B25-4131-44D1-AFDD-81E9D8896337}"/>
    <dgm:cxn modelId="{4B6BA65E-1FD1-4EE1-8381-2568BF30E80F}" type="presOf" srcId="{3F3F539B-0996-4979-80D6-9234355032B0}" destId="{74C2FD9D-66DB-42B7-8791-ED734EDBD002}" srcOrd="0" destOrd="0" presId="urn:microsoft.com/office/officeart/2005/8/layout/vList2"/>
    <dgm:cxn modelId="{DEF67043-4B99-4478-B3B7-0D2770F180ED}" type="presOf" srcId="{B04BD2BB-FBB0-41DE-8B93-51D11005DFAA}" destId="{876DC095-8352-458E-9910-B2104E024C99}" srcOrd="0" destOrd="0" presId="urn:microsoft.com/office/officeart/2005/8/layout/vList2"/>
    <dgm:cxn modelId="{1F26EB52-D379-449E-82D7-A03D22AA2DD5}" srcId="{B04BD2BB-FBB0-41DE-8B93-51D11005DFAA}" destId="{3346E6BD-BF59-475D-9C7E-F2E7C950BAC9}" srcOrd="1" destOrd="0" parTransId="{312D0421-2110-45A9-BC21-1FA3D6C151E5}" sibTransId="{7B10559D-9346-4BE2-89D0-A8E41EE8208E}"/>
    <dgm:cxn modelId="{0C7547AA-84D2-4B4D-83EA-7F3BB97D7053}" type="presOf" srcId="{3346E6BD-BF59-475D-9C7E-F2E7C950BAC9}" destId="{8618A1C5-E7B7-4774-B8B7-90ED92E4573C}" srcOrd="0" destOrd="0" presId="urn:microsoft.com/office/officeart/2005/8/layout/vList2"/>
    <dgm:cxn modelId="{EB3610B3-420E-430E-942B-CD2A2CC2AFCC}" type="presOf" srcId="{75713E5D-5922-4F7A-BFF0-8441A5778D02}" destId="{17B643BC-D326-4C25-8D49-9EB39408632C}" srcOrd="0" destOrd="1" presId="urn:microsoft.com/office/officeart/2005/8/layout/vList2"/>
    <dgm:cxn modelId="{096F58B7-D16D-4008-BED3-F03012FDA066}" type="presOf" srcId="{98D3D134-9DFC-4F71-82C0-FE9CF31805AB}" destId="{1D86C2A6-B34C-4F3A-92E2-AE75E42800DF}" srcOrd="0" destOrd="0" presId="urn:microsoft.com/office/officeart/2005/8/layout/vList2"/>
    <dgm:cxn modelId="{90EA4ECC-DAF6-46C3-8F73-DA7C678D4D3A}" srcId="{3346E6BD-BF59-475D-9C7E-F2E7C950BAC9}" destId="{3F3F539B-0996-4979-80D6-9234355032B0}" srcOrd="0" destOrd="0" parTransId="{3B1896C6-CF7B-4B5E-A223-860127360198}" sibTransId="{4A048618-A414-4937-9B25-169C1D2C11BD}"/>
    <dgm:cxn modelId="{FA04DAD4-33CC-4A73-84B9-B2C0BE1B2F64}" type="presOf" srcId="{E7BC306F-94C0-4985-964B-F1B79D599F6C}" destId="{17B643BC-D326-4C25-8D49-9EB39408632C}" srcOrd="0" destOrd="0" presId="urn:microsoft.com/office/officeart/2005/8/layout/vList2"/>
    <dgm:cxn modelId="{ABA500F7-360B-4565-8D85-534432B65874}" srcId="{98D3D134-9DFC-4F71-82C0-FE9CF31805AB}" destId="{E7BC306F-94C0-4985-964B-F1B79D599F6C}" srcOrd="0" destOrd="0" parTransId="{E3C06A96-F79D-4CA9-8829-2780B973A57A}" sibTransId="{032160B2-B53C-4DF0-8F33-614FFF9C9F1F}"/>
    <dgm:cxn modelId="{EC6FFB83-4D8A-44C2-8E0B-2E263C849E5B}" type="presParOf" srcId="{876DC095-8352-458E-9910-B2104E024C99}" destId="{1D86C2A6-B34C-4F3A-92E2-AE75E42800DF}" srcOrd="0" destOrd="0" presId="urn:microsoft.com/office/officeart/2005/8/layout/vList2"/>
    <dgm:cxn modelId="{D965E255-0BF8-4F28-AF29-9C77808C74FF}" type="presParOf" srcId="{876DC095-8352-458E-9910-B2104E024C99}" destId="{17B643BC-D326-4C25-8D49-9EB39408632C}" srcOrd="1" destOrd="0" presId="urn:microsoft.com/office/officeart/2005/8/layout/vList2"/>
    <dgm:cxn modelId="{0E1E94C3-6B86-4C33-A170-B3E1DBB3DB0D}" type="presParOf" srcId="{876DC095-8352-458E-9910-B2104E024C99}" destId="{8618A1C5-E7B7-4774-B8B7-90ED92E4573C}" srcOrd="2" destOrd="0" presId="urn:microsoft.com/office/officeart/2005/8/layout/vList2"/>
    <dgm:cxn modelId="{CEC963F5-6D50-4B0E-B6E5-7CC45314D361}" type="presParOf" srcId="{876DC095-8352-458E-9910-B2104E024C99}" destId="{74C2FD9D-66DB-42B7-8791-ED734EDBD00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000676-333A-4339-9562-45D5637AEECC}" type="doc">
      <dgm:prSet loTypeId="urn:microsoft.com/office/officeart/2005/8/layout/list1" loCatId="list" qsTypeId="urn:microsoft.com/office/officeart/2005/8/quickstyle/simple4" qsCatId="simple" csTypeId="urn:microsoft.com/office/officeart/2005/8/colors/accent6_2" csCatId="accent6"/>
      <dgm:spPr/>
      <dgm:t>
        <a:bodyPr/>
        <a:lstStyle/>
        <a:p>
          <a:endParaRPr lang="en-US"/>
        </a:p>
      </dgm:t>
    </dgm:pt>
    <dgm:pt modelId="{0F13517C-13A3-47A3-81FF-423B9BE23B12}">
      <dgm:prSet/>
      <dgm:spPr/>
      <dgm:t>
        <a:bodyPr/>
        <a:lstStyle/>
        <a:p>
          <a:r>
            <a:rPr lang="en-MY"/>
            <a:t>3. Bringing Time-series and Clustering Together:</a:t>
          </a:r>
          <a:endParaRPr lang="en-US"/>
        </a:p>
      </dgm:t>
    </dgm:pt>
    <dgm:pt modelId="{5838B475-5F2F-4845-A668-3A18ED2715A6}" type="parTrans" cxnId="{EF514E5B-AACA-4EEA-B2EA-006935AAD800}">
      <dgm:prSet/>
      <dgm:spPr/>
      <dgm:t>
        <a:bodyPr/>
        <a:lstStyle/>
        <a:p>
          <a:endParaRPr lang="en-US"/>
        </a:p>
      </dgm:t>
    </dgm:pt>
    <dgm:pt modelId="{8789EF4E-04C3-4E45-AF2F-743459B38489}" type="sibTrans" cxnId="{EF514E5B-AACA-4EEA-B2EA-006935AAD800}">
      <dgm:prSet/>
      <dgm:spPr/>
      <dgm:t>
        <a:bodyPr/>
        <a:lstStyle/>
        <a:p>
          <a:endParaRPr lang="en-US"/>
        </a:p>
      </dgm:t>
    </dgm:pt>
    <dgm:pt modelId="{54C607CB-CD8D-4D4B-B126-3DA30BF56126}">
      <dgm:prSet/>
      <dgm:spPr/>
      <dgm:t>
        <a:bodyPr/>
        <a:lstStyle/>
        <a:p>
          <a:r>
            <a:rPr lang="en-MY"/>
            <a:t>With the advent of computers in the 1970s and 1980s, there was a massive growth in the amount of time-series data being generated, especially in fields like medicine (ECG, EEG), finance, and engineering.</a:t>
          </a:r>
          <a:endParaRPr lang="en-US"/>
        </a:p>
      </dgm:t>
    </dgm:pt>
    <dgm:pt modelId="{A4FAC107-A270-4D19-A831-B46AFF7450A9}" type="parTrans" cxnId="{CF1079D1-F1CF-421E-8137-054AD6EEE80D}">
      <dgm:prSet/>
      <dgm:spPr/>
      <dgm:t>
        <a:bodyPr/>
        <a:lstStyle/>
        <a:p>
          <a:endParaRPr lang="en-US"/>
        </a:p>
      </dgm:t>
    </dgm:pt>
    <dgm:pt modelId="{6F67BA62-D720-44F4-92E1-1E2C0C8467B4}" type="sibTrans" cxnId="{CF1079D1-F1CF-421E-8137-054AD6EEE80D}">
      <dgm:prSet/>
      <dgm:spPr/>
      <dgm:t>
        <a:bodyPr/>
        <a:lstStyle/>
        <a:p>
          <a:endParaRPr lang="en-US"/>
        </a:p>
      </dgm:t>
    </dgm:pt>
    <dgm:pt modelId="{C4EB3661-E901-4C16-AA93-3262CE24F574}">
      <dgm:prSet/>
      <dgm:spPr/>
      <dgm:t>
        <a:bodyPr/>
        <a:lstStyle/>
        <a:p>
          <a:r>
            <a:rPr lang="en-MY"/>
            <a:t>Researchers began to realize the potential of applying clustering techniques to time-series data to understand patterns and group similar sequences.</a:t>
          </a:r>
          <a:endParaRPr lang="en-US"/>
        </a:p>
      </dgm:t>
    </dgm:pt>
    <dgm:pt modelId="{85C4AA60-F816-4C95-89FC-888FE774B612}" type="parTrans" cxnId="{F57368C3-1A73-4156-B9E3-6FBA537420A7}">
      <dgm:prSet/>
      <dgm:spPr/>
      <dgm:t>
        <a:bodyPr/>
        <a:lstStyle/>
        <a:p>
          <a:endParaRPr lang="en-US"/>
        </a:p>
      </dgm:t>
    </dgm:pt>
    <dgm:pt modelId="{B324F36E-3F0E-49A2-820D-743A5A2B2D1B}" type="sibTrans" cxnId="{F57368C3-1A73-4156-B9E3-6FBA537420A7}">
      <dgm:prSet/>
      <dgm:spPr/>
      <dgm:t>
        <a:bodyPr/>
        <a:lstStyle/>
        <a:p>
          <a:endParaRPr lang="en-US"/>
        </a:p>
      </dgm:t>
    </dgm:pt>
    <dgm:pt modelId="{5B0AE94D-D6B1-4187-AA75-B5C1FE53F629}">
      <dgm:prSet/>
      <dgm:spPr/>
      <dgm:t>
        <a:bodyPr/>
        <a:lstStyle/>
        <a:p>
          <a:r>
            <a:rPr lang="en-MY"/>
            <a:t>4. Challenges with Traditional Clustering:</a:t>
          </a:r>
          <a:endParaRPr lang="en-US"/>
        </a:p>
      </dgm:t>
    </dgm:pt>
    <dgm:pt modelId="{AB0D5001-E6C1-4098-ABE4-70591B989DD8}" type="parTrans" cxnId="{DCEFAC44-DBC3-496E-9FED-785EC282554E}">
      <dgm:prSet/>
      <dgm:spPr/>
      <dgm:t>
        <a:bodyPr/>
        <a:lstStyle/>
        <a:p>
          <a:endParaRPr lang="en-US"/>
        </a:p>
      </dgm:t>
    </dgm:pt>
    <dgm:pt modelId="{BB6A8EC0-703F-4153-A6F6-FF83EDA86059}" type="sibTrans" cxnId="{DCEFAC44-DBC3-496E-9FED-785EC282554E}">
      <dgm:prSet/>
      <dgm:spPr/>
      <dgm:t>
        <a:bodyPr/>
        <a:lstStyle/>
        <a:p>
          <a:endParaRPr lang="en-US"/>
        </a:p>
      </dgm:t>
    </dgm:pt>
    <dgm:pt modelId="{9DA65F37-17F6-439B-ACD3-B3C5481AEA78}">
      <dgm:prSet/>
      <dgm:spPr/>
      <dgm:t>
        <a:bodyPr/>
        <a:lstStyle/>
        <a:p>
          <a:r>
            <a:rPr lang="en-MY"/>
            <a:t>Traditional distance measures like Euclidean distance didn't always capture the nuances of time-series data effectively.</a:t>
          </a:r>
          <a:endParaRPr lang="en-US"/>
        </a:p>
      </dgm:t>
    </dgm:pt>
    <dgm:pt modelId="{9C55E114-4484-43E6-BD38-34B2545C8021}" type="parTrans" cxnId="{4DF65160-B2B1-4F45-9DD4-FFB50E82B8B5}">
      <dgm:prSet/>
      <dgm:spPr/>
      <dgm:t>
        <a:bodyPr/>
        <a:lstStyle/>
        <a:p>
          <a:endParaRPr lang="en-US"/>
        </a:p>
      </dgm:t>
    </dgm:pt>
    <dgm:pt modelId="{C2012B96-093F-480F-AF7C-02DBEC3982AB}" type="sibTrans" cxnId="{4DF65160-B2B1-4F45-9DD4-FFB50E82B8B5}">
      <dgm:prSet/>
      <dgm:spPr/>
      <dgm:t>
        <a:bodyPr/>
        <a:lstStyle/>
        <a:p>
          <a:endParaRPr lang="en-US"/>
        </a:p>
      </dgm:t>
    </dgm:pt>
    <dgm:pt modelId="{BD6F449E-5976-492D-B6AF-DF8DB603065C}">
      <dgm:prSet/>
      <dgm:spPr/>
      <dgm:t>
        <a:bodyPr/>
        <a:lstStyle/>
        <a:p>
          <a:r>
            <a:rPr lang="en-MY"/>
            <a:t>Dynamic Time Warping (DTW), introduced in the 1980s, became a popular distance measure for time-series, allowing for more meaningful clustering results.</a:t>
          </a:r>
          <a:endParaRPr lang="en-US"/>
        </a:p>
      </dgm:t>
    </dgm:pt>
    <dgm:pt modelId="{B151EF64-9C03-483D-ADF6-00A9249DF4CE}" type="parTrans" cxnId="{CB8A7EC8-7857-4304-A9C6-3AFC5208F9F4}">
      <dgm:prSet/>
      <dgm:spPr/>
      <dgm:t>
        <a:bodyPr/>
        <a:lstStyle/>
        <a:p>
          <a:endParaRPr lang="en-US"/>
        </a:p>
      </dgm:t>
    </dgm:pt>
    <dgm:pt modelId="{7043E6A0-6E73-421B-B9CE-8A2D78D8D484}" type="sibTrans" cxnId="{CB8A7EC8-7857-4304-A9C6-3AFC5208F9F4}">
      <dgm:prSet/>
      <dgm:spPr/>
      <dgm:t>
        <a:bodyPr/>
        <a:lstStyle/>
        <a:p>
          <a:endParaRPr lang="en-US"/>
        </a:p>
      </dgm:t>
    </dgm:pt>
    <dgm:pt modelId="{C8993FE8-838D-40F0-84EC-5C00445A0446}" type="pres">
      <dgm:prSet presAssocID="{37000676-333A-4339-9562-45D5637AEECC}" presName="linear" presStyleCnt="0">
        <dgm:presLayoutVars>
          <dgm:dir/>
          <dgm:animLvl val="lvl"/>
          <dgm:resizeHandles val="exact"/>
        </dgm:presLayoutVars>
      </dgm:prSet>
      <dgm:spPr/>
    </dgm:pt>
    <dgm:pt modelId="{0B29FEC9-73F7-4E23-A8AF-AA6AA14C21EA}" type="pres">
      <dgm:prSet presAssocID="{0F13517C-13A3-47A3-81FF-423B9BE23B12}" presName="parentLin" presStyleCnt="0"/>
      <dgm:spPr/>
    </dgm:pt>
    <dgm:pt modelId="{9431498D-1B36-4F5F-8A67-BA4EB94BAF30}" type="pres">
      <dgm:prSet presAssocID="{0F13517C-13A3-47A3-81FF-423B9BE23B12}" presName="parentLeftMargin" presStyleLbl="node1" presStyleIdx="0" presStyleCnt="2"/>
      <dgm:spPr/>
    </dgm:pt>
    <dgm:pt modelId="{30575E57-3797-4961-9745-DCFF5BD267A4}" type="pres">
      <dgm:prSet presAssocID="{0F13517C-13A3-47A3-81FF-423B9BE23B12}" presName="parentText" presStyleLbl="node1" presStyleIdx="0" presStyleCnt="2">
        <dgm:presLayoutVars>
          <dgm:chMax val="0"/>
          <dgm:bulletEnabled val="1"/>
        </dgm:presLayoutVars>
      </dgm:prSet>
      <dgm:spPr/>
    </dgm:pt>
    <dgm:pt modelId="{680B20B3-829F-482E-AD39-A707DFC85E2C}" type="pres">
      <dgm:prSet presAssocID="{0F13517C-13A3-47A3-81FF-423B9BE23B12}" presName="negativeSpace" presStyleCnt="0"/>
      <dgm:spPr/>
    </dgm:pt>
    <dgm:pt modelId="{44BDE2BD-D5D4-4138-9481-9832E2A5BB9C}" type="pres">
      <dgm:prSet presAssocID="{0F13517C-13A3-47A3-81FF-423B9BE23B12}" presName="childText" presStyleLbl="conFgAcc1" presStyleIdx="0" presStyleCnt="2">
        <dgm:presLayoutVars>
          <dgm:bulletEnabled val="1"/>
        </dgm:presLayoutVars>
      </dgm:prSet>
      <dgm:spPr/>
    </dgm:pt>
    <dgm:pt modelId="{50546900-5A7F-4F8F-B06C-68E71A599640}" type="pres">
      <dgm:prSet presAssocID="{8789EF4E-04C3-4E45-AF2F-743459B38489}" presName="spaceBetweenRectangles" presStyleCnt="0"/>
      <dgm:spPr/>
    </dgm:pt>
    <dgm:pt modelId="{EA62B27C-B71D-42D0-B94B-938B991CB484}" type="pres">
      <dgm:prSet presAssocID="{5B0AE94D-D6B1-4187-AA75-B5C1FE53F629}" presName="parentLin" presStyleCnt="0"/>
      <dgm:spPr/>
    </dgm:pt>
    <dgm:pt modelId="{6B73CDFF-978B-427C-899E-B94DF3AB265E}" type="pres">
      <dgm:prSet presAssocID="{5B0AE94D-D6B1-4187-AA75-B5C1FE53F629}" presName="parentLeftMargin" presStyleLbl="node1" presStyleIdx="0" presStyleCnt="2"/>
      <dgm:spPr/>
    </dgm:pt>
    <dgm:pt modelId="{E2A974E2-ED7C-4E41-85AE-8F90DBCC26FC}" type="pres">
      <dgm:prSet presAssocID="{5B0AE94D-D6B1-4187-AA75-B5C1FE53F629}" presName="parentText" presStyleLbl="node1" presStyleIdx="1" presStyleCnt="2">
        <dgm:presLayoutVars>
          <dgm:chMax val="0"/>
          <dgm:bulletEnabled val="1"/>
        </dgm:presLayoutVars>
      </dgm:prSet>
      <dgm:spPr/>
    </dgm:pt>
    <dgm:pt modelId="{FCB7138E-049B-453A-99F0-53D5CC985681}" type="pres">
      <dgm:prSet presAssocID="{5B0AE94D-D6B1-4187-AA75-B5C1FE53F629}" presName="negativeSpace" presStyleCnt="0"/>
      <dgm:spPr/>
    </dgm:pt>
    <dgm:pt modelId="{4CDC80E6-8321-462D-AE95-14420CC446AE}" type="pres">
      <dgm:prSet presAssocID="{5B0AE94D-D6B1-4187-AA75-B5C1FE53F629}" presName="childText" presStyleLbl="conFgAcc1" presStyleIdx="1" presStyleCnt="2">
        <dgm:presLayoutVars>
          <dgm:bulletEnabled val="1"/>
        </dgm:presLayoutVars>
      </dgm:prSet>
      <dgm:spPr/>
    </dgm:pt>
  </dgm:ptLst>
  <dgm:cxnLst>
    <dgm:cxn modelId="{B5AB320A-F158-4DF5-9D5A-9B092F43484A}" type="presOf" srcId="{C4EB3661-E901-4C16-AA93-3262CE24F574}" destId="{44BDE2BD-D5D4-4138-9481-9832E2A5BB9C}" srcOrd="0" destOrd="1" presId="urn:microsoft.com/office/officeart/2005/8/layout/list1"/>
    <dgm:cxn modelId="{C726A210-31A4-41D1-BEC3-DC6B65FD84EB}" type="presOf" srcId="{0F13517C-13A3-47A3-81FF-423B9BE23B12}" destId="{30575E57-3797-4961-9745-DCFF5BD267A4}" srcOrd="1" destOrd="0" presId="urn:microsoft.com/office/officeart/2005/8/layout/list1"/>
    <dgm:cxn modelId="{2AA46927-AB80-4234-BA76-69F0C401ED03}" type="presOf" srcId="{54C607CB-CD8D-4D4B-B126-3DA30BF56126}" destId="{44BDE2BD-D5D4-4138-9481-9832E2A5BB9C}" srcOrd="0" destOrd="0" presId="urn:microsoft.com/office/officeart/2005/8/layout/list1"/>
    <dgm:cxn modelId="{0189F733-7CAA-4BD6-B5AD-17C306988D73}" type="presOf" srcId="{0F13517C-13A3-47A3-81FF-423B9BE23B12}" destId="{9431498D-1B36-4F5F-8A67-BA4EB94BAF30}" srcOrd="0" destOrd="0" presId="urn:microsoft.com/office/officeart/2005/8/layout/list1"/>
    <dgm:cxn modelId="{EF514E5B-AACA-4EEA-B2EA-006935AAD800}" srcId="{37000676-333A-4339-9562-45D5637AEECC}" destId="{0F13517C-13A3-47A3-81FF-423B9BE23B12}" srcOrd="0" destOrd="0" parTransId="{5838B475-5F2F-4845-A668-3A18ED2715A6}" sibTransId="{8789EF4E-04C3-4E45-AF2F-743459B38489}"/>
    <dgm:cxn modelId="{4DF65160-B2B1-4F45-9DD4-FFB50E82B8B5}" srcId="{5B0AE94D-D6B1-4187-AA75-B5C1FE53F629}" destId="{9DA65F37-17F6-439B-ACD3-B3C5481AEA78}" srcOrd="0" destOrd="0" parTransId="{9C55E114-4484-43E6-BD38-34B2545C8021}" sibTransId="{C2012B96-093F-480F-AF7C-02DBEC3982AB}"/>
    <dgm:cxn modelId="{DCEFAC44-DBC3-496E-9FED-785EC282554E}" srcId="{37000676-333A-4339-9562-45D5637AEECC}" destId="{5B0AE94D-D6B1-4187-AA75-B5C1FE53F629}" srcOrd="1" destOrd="0" parTransId="{AB0D5001-E6C1-4098-ABE4-70591B989DD8}" sibTransId="{BB6A8EC0-703F-4153-A6F6-FF83EDA86059}"/>
    <dgm:cxn modelId="{02046A67-4D61-47BD-80E1-4D4921BD8868}" type="presOf" srcId="{37000676-333A-4339-9562-45D5637AEECC}" destId="{C8993FE8-838D-40F0-84EC-5C00445A0446}" srcOrd="0" destOrd="0" presId="urn:microsoft.com/office/officeart/2005/8/layout/list1"/>
    <dgm:cxn modelId="{8D96CA6F-0314-4A7A-B192-9BC5443A069E}" type="presOf" srcId="{5B0AE94D-D6B1-4187-AA75-B5C1FE53F629}" destId="{6B73CDFF-978B-427C-899E-B94DF3AB265E}" srcOrd="0" destOrd="0" presId="urn:microsoft.com/office/officeart/2005/8/layout/list1"/>
    <dgm:cxn modelId="{09372DA6-9610-4B84-8E41-151E4A4302CF}" type="presOf" srcId="{9DA65F37-17F6-439B-ACD3-B3C5481AEA78}" destId="{4CDC80E6-8321-462D-AE95-14420CC446AE}" srcOrd="0" destOrd="0" presId="urn:microsoft.com/office/officeart/2005/8/layout/list1"/>
    <dgm:cxn modelId="{F57368C3-1A73-4156-B9E3-6FBA537420A7}" srcId="{0F13517C-13A3-47A3-81FF-423B9BE23B12}" destId="{C4EB3661-E901-4C16-AA93-3262CE24F574}" srcOrd="1" destOrd="0" parTransId="{85C4AA60-F816-4C95-89FC-888FE774B612}" sibTransId="{B324F36E-3F0E-49A2-820D-743A5A2B2D1B}"/>
    <dgm:cxn modelId="{CB8A7EC8-7857-4304-A9C6-3AFC5208F9F4}" srcId="{5B0AE94D-D6B1-4187-AA75-B5C1FE53F629}" destId="{BD6F449E-5976-492D-B6AF-DF8DB603065C}" srcOrd="1" destOrd="0" parTransId="{B151EF64-9C03-483D-ADF6-00A9249DF4CE}" sibTransId="{7043E6A0-6E73-421B-B9CE-8A2D78D8D484}"/>
    <dgm:cxn modelId="{CF1079D1-F1CF-421E-8137-054AD6EEE80D}" srcId="{0F13517C-13A3-47A3-81FF-423B9BE23B12}" destId="{54C607CB-CD8D-4D4B-B126-3DA30BF56126}" srcOrd="0" destOrd="0" parTransId="{A4FAC107-A270-4D19-A831-B46AFF7450A9}" sibTransId="{6F67BA62-D720-44F4-92E1-1E2C0C8467B4}"/>
    <dgm:cxn modelId="{A95A33D2-2A03-447E-8321-B9965A110D0E}" type="presOf" srcId="{5B0AE94D-D6B1-4187-AA75-B5C1FE53F629}" destId="{E2A974E2-ED7C-4E41-85AE-8F90DBCC26FC}" srcOrd="1" destOrd="0" presId="urn:microsoft.com/office/officeart/2005/8/layout/list1"/>
    <dgm:cxn modelId="{414B7DF3-A468-4AB8-A87B-3029DC0A9E38}" type="presOf" srcId="{BD6F449E-5976-492D-B6AF-DF8DB603065C}" destId="{4CDC80E6-8321-462D-AE95-14420CC446AE}" srcOrd="0" destOrd="1" presId="urn:microsoft.com/office/officeart/2005/8/layout/list1"/>
    <dgm:cxn modelId="{9C232127-8D40-4D3B-99AA-194F2526CE99}" type="presParOf" srcId="{C8993FE8-838D-40F0-84EC-5C00445A0446}" destId="{0B29FEC9-73F7-4E23-A8AF-AA6AA14C21EA}" srcOrd="0" destOrd="0" presId="urn:microsoft.com/office/officeart/2005/8/layout/list1"/>
    <dgm:cxn modelId="{EDF7C59F-6F41-4A39-9DAF-83C7B8EDA8AC}" type="presParOf" srcId="{0B29FEC9-73F7-4E23-A8AF-AA6AA14C21EA}" destId="{9431498D-1B36-4F5F-8A67-BA4EB94BAF30}" srcOrd="0" destOrd="0" presId="urn:microsoft.com/office/officeart/2005/8/layout/list1"/>
    <dgm:cxn modelId="{48CFD972-FCB3-41A8-B85B-AD63481929B0}" type="presParOf" srcId="{0B29FEC9-73F7-4E23-A8AF-AA6AA14C21EA}" destId="{30575E57-3797-4961-9745-DCFF5BD267A4}" srcOrd="1" destOrd="0" presId="urn:microsoft.com/office/officeart/2005/8/layout/list1"/>
    <dgm:cxn modelId="{080708F8-4E69-4B23-87ED-F186D8363DC5}" type="presParOf" srcId="{C8993FE8-838D-40F0-84EC-5C00445A0446}" destId="{680B20B3-829F-482E-AD39-A707DFC85E2C}" srcOrd="1" destOrd="0" presId="urn:microsoft.com/office/officeart/2005/8/layout/list1"/>
    <dgm:cxn modelId="{8358274F-9B4C-4C07-B61C-9D2EE497C1B6}" type="presParOf" srcId="{C8993FE8-838D-40F0-84EC-5C00445A0446}" destId="{44BDE2BD-D5D4-4138-9481-9832E2A5BB9C}" srcOrd="2" destOrd="0" presId="urn:microsoft.com/office/officeart/2005/8/layout/list1"/>
    <dgm:cxn modelId="{1E4CAFF7-A6BE-42F6-BF44-2DE895BF0C15}" type="presParOf" srcId="{C8993FE8-838D-40F0-84EC-5C00445A0446}" destId="{50546900-5A7F-4F8F-B06C-68E71A599640}" srcOrd="3" destOrd="0" presId="urn:microsoft.com/office/officeart/2005/8/layout/list1"/>
    <dgm:cxn modelId="{E2B602DD-72D1-45F3-949E-7E411920D3D8}" type="presParOf" srcId="{C8993FE8-838D-40F0-84EC-5C00445A0446}" destId="{EA62B27C-B71D-42D0-B94B-938B991CB484}" srcOrd="4" destOrd="0" presId="urn:microsoft.com/office/officeart/2005/8/layout/list1"/>
    <dgm:cxn modelId="{77447D15-D11B-4C92-8A34-2953D89F6B50}" type="presParOf" srcId="{EA62B27C-B71D-42D0-B94B-938B991CB484}" destId="{6B73CDFF-978B-427C-899E-B94DF3AB265E}" srcOrd="0" destOrd="0" presId="urn:microsoft.com/office/officeart/2005/8/layout/list1"/>
    <dgm:cxn modelId="{804E2D4B-CF62-448B-9D6A-A13E94F1C4A8}" type="presParOf" srcId="{EA62B27C-B71D-42D0-B94B-938B991CB484}" destId="{E2A974E2-ED7C-4E41-85AE-8F90DBCC26FC}" srcOrd="1" destOrd="0" presId="urn:microsoft.com/office/officeart/2005/8/layout/list1"/>
    <dgm:cxn modelId="{23BA111E-DB9C-49C5-A08E-A29F1FA81A61}" type="presParOf" srcId="{C8993FE8-838D-40F0-84EC-5C00445A0446}" destId="{FCB7138E-049B-453A-99F0-53D5CC985681}" srcOrd="5" destOrd="0" presId="urn:microsoft.com/office/officeart/2005/8/layout/list1"/>
    <dgm:cxn modelId="{AC854881-FF7F-48B9-989F-7AA1A1B1E6FD}" type="presParOf" srcId="{C8993FE8-838D-40F0-84EC-5C00445A0446}" destId="{4CDC80E6-8321-462D-AE95-14420CC446A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028067A-7E06-4145-8188-7EF20E04204C}"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29FCF077-3AD3-4AB6-911F-AD4B225FCA72}">
      <dgm:prSet/>
      <dgm:spPr/>
      <dgm:t>
        <a:bodyPr/>
        <a:lstStyle/>
        <a:p>
          <a:r>
            <a:rPr lang="en-MY"/>
            <a:t>5. Rise of Specialized Techniques:</a:t>
          </a:r>
          <a:endParaRPr lang="en-US"/>
        </a:p>
      </dgm:t>
    </dgm:pt>
    <dgm:pt modelId="{990ED5FC-AE34-472B-AF51-31D59A159759}" type="parTrans" cxnId="{DB674A33-AC7F-4FF2-9548-CD446BDE504A}">
      <dgm:prSet/>
      <dgm:spPr/>
      <dgm:t>
        <a:bodyPr/>
        <a:lstStyle/>
        <a:p>
          <a:endParaRPr lang="en-US"/>
        </a:p>
      </dgm:t>
    </dgm:pt>
    <dgm:pt modelId="{E98CD9A0-1ABE-4326-89C7-E0EC334D03C8}" type="sibTrans" cxnId="{DB674A33-AC7F-4FF2-9548-CD446BDE504A}">
      <dgm:prSet/>
      <dgm:spPr/>
      <dgm:t>
        <a:bodyPr/>
        <a:lstStyle/>
        <a:p>
          <a:endParaRPr lang="en-US"/>
        </a:p>
      </dgm:t>
    </dgm:pt>
    <dgm:pt modelId="{7B647846-F2FF-48A6-8DCB-4C131567B99F}">
      <dgm:prSet/>
      <dgm:spPr/>
      <dgm:t>
        <a:bodyPr/>
        <a:lstStyle/>
        <a:p>
          <a:r>
            <a:rPr lang="en-MY"/>
            <a:t>The late 1990s and early 2000s witnessed the development of specialized algorithms for time-series clustering, taking into account the unique characteristics of time-series data.</a:t>
          </a:r>
          <a:endParaRPr lang="en-US"/>
        </a:p>
      </dgm:t>
    </dgm:pt>
    <dgm:pt modelId="{111A2F99-7627-49FE-B9F4-0D3D40D7EA2F}" type="parTrans" cxnId="{E8BFABA7-5FC5-4DA0-8EF6-DA8175D53BDD}">
      <dgm:prSet/>
      <dgm:spPr/>
      <dgm:t>
        <a:bodyPr/>
        <a:lstStyle/>
        <a:p>
          <a:endParaRPr lang="en-US"/>
        </a:p>
      </dgm:t>
    </dgm:pt>
    <dgm:pt modelId="{A269E4B3-D163-43B9-B777-A189844F56C4}" type="sibTrans" cxnId="{E8BFABA7-5FC5-4DA0-8EF6-DA8175D53BDD}">
      <dgm:prSet/>
      <dgm:spPr/>
      <dgm:t>
        <a:bodyPr/>
        <a:lstStyle/>
        <a:p>
          <a:endParaRPr lang="en-US"/>
        </a:p>
      </dgm:t>
    </dgm:pt>
    <dgm:pt modelId="{B2FD888B-8A1C-4C4D-93C7-4D39E0DD1583}">
      <dgm:prSet/>
      <dgm:spPr/>
      <dgm:t>
        <a:bodyPr/>
        <a:lstStyle/>
        <a:p>
          <a:r>
            <a:rPr lang="en-MY"/>
            <a:t>Methods like shape-based clustering, feature-based clustering, and model-based clustering emerged.</a:t>
          </a:r>
          <a:endParaRPr lang="en-US"/>
        </a:p>
      </dgm:t>
    </dgm:pt>
    <dgm:pt modelId="{241A1DD3-C824-4EE6-9405-900FB5650105}" type="parTrans" cxnId="{82C89E9E-B219-48BB-8B4E-9B7CBE98FCE5}">
      <dgm:prSet/>
      <dgm:spPr/>
      <dgm:t>
        <a:bodyPr/>
        <a:lstStyle/>
        <a:p>
          <a:endParaRPr lang="en-US"/>
        </a:p>
      </dgm:t>
    </dgm:pt>
    <dgm:pt modelId="{D57A69EB-067B-4651-B234-A6D8CBCAC2B5}" type="sibTrans" cxnId="{82C89E9E-B219-48BB-8B4E-9B7CBE98FCE5}">
      <dgm:prSet/>
      <dgm:spPr/>
      <dgm:t>
        <a:bodyPr/>
        <a:lstStyle/>
        <a:p>
          <a:endParaRPr lang="en-US"/>
        </a:p>
      </dgm:t>
    </dgm:pt>
    <dgm:pt modelId="{69CBBE24-0E54-42FE-A5C0-971E60B14796}">
      <dgm:prSet/>
      <dgm:spPr/>
      <dgm:t>
        <a:bodyPr/>
        <a:lstStyle/>
        <a:p>
          <a:r>
            <a:rPr lang="en-MY"/>
            <a:t>6. Boost from Other Domains:</a:t>
          </a:r>
          <a:endParaRPr lang="en-US"/>
        </a:p>
      </dgm:t>
    </dgm:pt>
    <dgm:pt modelId="{0C205541-1026-438D-9B43-7561D05A95CB}" type="parTrans" cxnId="{9997A7DB-82DE-42D8-89E4-4D11E7763CA5}">
      <dgm:prSet/>
      <dgm:spPr/>
      <dgm:t>
        <a:bodyPr/>
        <a:lstStyle/>
        <a:p>
          <a:endParaRPr lang="en-US"/>
        </a:p>
      </dgm:t>
    </dgm:pt>
    <dgm:pt modelId="{08F34928-5FDE-4656-A026-6193ED0E9963}" type="sibTrans" cxnId="{9997A7DB-82DE-42D8-89E4-4D11E7763CA5}">
      <dgm:prSet/>
      <dgm:spPr/>
      <dgm:t>
        <a:bodyPr/>
        <a:lstStyle/>
        <a:p>
          <a:endParaRPr lang="en-US"/>
        </a:p>
      </dgm:t>
    </dgm:pt>
    <dgm:pt modelId="{C55BD1FC-A48E-489D-903C-DB4CAE852F5C}">
      <dgm:prSet/>
      <dgm:spPr/>
      <dgm:t>
        <a:bodyPr/>
        <a:lstStyle/>
        <a:p>
          <a:r>
            <a:rPr lang="en-MY"/>
            <a:t>Techniques from other areas, like wavelet analysis from signal processing, were adapted for time-series clustering, enabling multi-resolution analysis.</a:t>
          </a:r>
          <a:endParaRPr lang="en-US"/>
        </a:p>
      </dgm:t>
    </dgm:pt>
    <dgm:pt modelId="{833FE5CD-69EA-4A81-A0B9-546F0C7FBFE1}" type="parTrans" cxnId="{19694467-BD17-4F79-B7D8-1866EFE1E1FE}">
      <dgm:prSet/>
      <dgm:spPr/>
      <dgm:t>
        <a:bodyPr/>
        <a:lstStyle/>
        <a:p>
          <a:endParaRPr lang="en-US"/>
        </a:p>
      </dgm:t>
    </dgm:pt>
    <dgm:pt modelId="{B7B63B6E-AB6B-4C5A-9C36-A2D27705B1EE}" type="sibTrans" cxnId="{19694467-BD17-4F79-B7D8-1866EFE1E1FE}">
      <dgm:prSet/>
      <dgm:spPr/>
      <dgm:t>
        <a:bodyPr/>
        <a:lstStyle/>
        <a:p>
          <a:endParaRPr lang="en-US"/>
        </a:p>
      </dgm:t>
    </dgm:pt>
    <dgm:pt modelId="{84D2DED8-44E2-4983-A977-625D8CCE260C}" type="pres">
      <dgm:prSet presAssocID="{6028067A-7E06-4145-8188-7EF20E04204C}" presName="linear" presStyleCnt="0">
        <dgm:presLayoutVars>
          <dgm:dir/>
          <dgm:animLvl val="lvl"/>
          <dgm:resizeHandles val="exact"/>
        </dgm:presLayoutVars>
      </dgm:prSet>
      <dgm:spPr/>
    </dgm:pt>
    <dgm:pt modelId="{26ABDF3B-4A6B-4017-A55F-5F82F78B87B3}" type="pres">
      <dgm:prSet presAssocID="{29FCF077-3AD3-4AB6-911F-AD4B225FCA72}" presName="parentLin" presStyleCnt="0"/>
      <dgm:spPr/>
    </dgm:pt>
    <dgm:pt modelId="{7F93A3D3-8FE8-4BE3-AEC8-6F247BDCF152}" type="pres">
      <dgm:prSet presAssocID="{29FCF077-3AD3-4AB6-911F-AD4B225FCA72}" presName="parentLeftMargin" presStyleLbl="node1" presStyleIdx="0" presStyleCnt="2"/>
      <dgm:spPr/>
    </dgm:pt>
    <dgm:pt modelId="{6EE52F41-1482-4AAA-929E-FA4B627102AF}" type="pres">
      <dgm:prSet presAssocID="{29FCF077-3AD3-4AB6-911F-AD4B225FCA72}" presName="parentText" presStyleLbl="node1" presStyleIdx="0" presStyleCnt="2">
        <dgm:presLayoutVars>
          <dgm:chMax val="0"/>
          <dgm:bulletEnabled val="1"/>
        </dgm:presLayoutVars>
      </dgm:prSet>
      <dgm:spPr/>
    </dgm:pt>
    <dgm:pt modelId="{ADD38024-5E1C-4EC5-A738-B9079795FC82}" type="pres">
      <dgm:prSet presAssocID="{29FCF077-3AD3-4AB6-911F-AD4B225FCA72}" presName="negativeSpace" presStyleCnt="0"/>
      <dgm:spPr/>
    </dgm:pt>
    <dgm:pt modelId="{81E1FB32-7DD4-4741-8071-500CBF8353FA}" type="pres">
      <dgm:prSet presAssocID="{29FCF077-3AD3-4AB6-911F-AD4B225FCA72}" presName="childText" presStyleLbl="conFgAcc1" presStyleIdx="0" presStyleCnt="2">
        <dgm:presLayoutVars>
          <dgm:bulletEnabled val="1"/>
        </dgm:presLayoutVars>
      </dgm:prSet>
      <dgm:spPr/>
    </dgm:pt>
    <dgm:pt modelId="{B373F7C2-049B-40CE-9452-023C0810C4F2}" type="pres">
      <dgm:prSet presAssocID="{E98CD9A0-1ABE-4326-89C7-E0EC334D03C8}" presName="spaceBetweenRectangles" presStyleCnt="0"/>
      <dgm:spPr/>
    </dgm:pt>
    <dgm:pt modelId="{07E5440B-274D-4BEC-9439-1845882CEF79}" type="pres">
      <dgm:prSet presAssocID="{69CBBE24-0E54-42FE-A5C0-971E60B14796}" presName="parentLin" presStyleCnt="0"/>
      <dgm:spPr/>
    </dgm:pt>
    <dgm:pt modelId="{13285AD2-8D72-4A11-A579-382C13AD5B74}" type="pres">
      <dgm:prSet presAssocID="{69CBBE24-0E54-42FE-A5C0-971E60B14796}" presName="parentLeftMargin" presStyleLbl="node1" presStyleIdx="0" presStyleCnt="2"/>
      <dgm:spPr/>
    </dgm:pt>
    <dgm:pt modelId="{02C5CF4F-5399-4296-96A5-7B5331085846}" type="pres">
      <dgm:prSet presAssocID="{69CBBE24-0E54-42FE-A5C0-971E60B14796}" presName="parentText" presStyleLbl="node1" presStyleIdx="1" presStyleCnt="2">
        <dgm:presLayoutVars>
          <dgm:chMax val="0"/>
          <dgm:bulletEnabled val="1"/>
        </dgm:presLayoutVars>
      </dgm:prSet>
      <dgm:spPr/>
    </dgm:pt>
    <dgm:pt modelId="{0314CAAE-CF69-4BE5-8962-29C2595F3B1C}" type="pres">
      <dgm:prSet presAssocID="{69CBBE24-0E54-42FE-A5C0-971E60B14796}" presName="negativeSpace" presStyleCnt="0"/>
      <dgm:spPr/>
    </dgm:pt>
    <dgm:pt modelId="{226EB904-E758-4C42-AD05-C3C607348BAA}" type="pres">
      <dgm:prSet presAssocID="{69CBBE24-0E54-42FE-A5C0-971E60B14796}" presName="childText" presStyleLbl="conFgAcc1" presStyleIdx="1" presStyleCnt="2">
        <dgm:presLayoutVars>
          <dgm:bulletEnabled val="1"/>
        </dgm:presLayoutVars>
      </dgm:prSet>
      <dgm:spPr/>
    </dgm:pt>
  </dgm:ptLst>
  <dgm:cxnLst>
    <dgm:cxn modelId="{4EAB7000-7198-4DC1-A963-3A5BE8CED4BE}" type="presOf" srcId="{29FCF077-3AD3-4AB6-911F-AD4B225FCA72}" destId="{7F93A3D3-8FE8-4BE3-AEC8-6F247BDCF152}" srcOrd="0" destOrd="0" presId="urn:microsoft.com/office/officeart/2005/8/layout/list1"/>
    <dgm:cxn modelId="{DB674A33-AC7F-4FF2-9548-CD446BDE504A}" srcId="{6028067A-7E06-4145-8188-7EF20E04204C}" destId="{29FCF077-3AD3-4AB6-911F-AD4B225FCA72}" srcOrd="0" destOrd="0" parTransId="{990ED5FC-AE34-472B-AF51-31D59A159759}" sibTransId="{E98CD9A0-1ABE-4326-89C7-E0EC334D03C8}"/>
    <dgm:cxn modelId="{63E71B61-7AA5-4EAA-A8CA-C73FC8F4CE08}" type="presOf" srcId="{6028067A-7E06-4145-8188-7EF20E04204C}" destId="{84D2DED8-44E2-4983-A977-625D8CCE260C}" srcOrd="0" destOrd="0" presId="urn:microsoft.com/office/officeart/2005/8/layout/list1"/>
    <dgm:cxn modelId="{19694467-BD17-4F79-B7D8-1866EFE1E1FE}" srcId="{69CBBE24-0E54-42FE-A5C0-971E60B14796}" destId="{C55BD1FC-A48E-489D-903C-DB4CAE852F5C}" srcOrd="0" destOrd="0" parTransId="{833FE5CD-69EA-4A81-A0B9-546F0C7FBFE1}" sibTransId="{B7B63B6E-AB6B-4C5A-9C36-A2D27705B1EE}"/>
    <dgm:cxn modelId="{D4FE456D-8E91-420E-8D59-72A3E6A581DC}" type="presOf" srcId="{7B647846-F2FF-48A6-8DCB-4C131567B99F}" destId="{81E1FB32-7DD4-4741-8071-500CBF8353FA}" srcOrd="0" destOrd="0" presId="urn:microsoft.com/office/officeart/2005/8/layout/list1"/>
    <dgm:cxn modelId="{3B3EB95A-5A55-4B0B-A168-5B6E2AC04775}" type="presOf" srcId="{69CBBE24-0E54-42FE-A5C0-971E60B14796}" destId="{02C5CF4F-5399-4296-96A5-7B5331085846}" srcOrd="1" destOrd="0" presId="urn:microsoft.com/office/officeart/2005/8/layout/list1"/>
    <dgm:cxn modelId="{E8D21B8A-EF4C-4A14-930D-6EEC742D193A}" type="presOf" srcId="{B2FD888B-8A1C-4C4D-93C7-4D39E0DD1583}" destId="{81E1FB32-7DD4-4741-8071-500CBF8353FA}" srcOrd="0" destOrd="1" presId="urn:microsoft.com/office/officeart/2005/8/layout/list1"/>
    <dgm:cxn modelId="{82C89E9E-B219-48BB-8B4E-9B7CBE98FCE5}" srcId="{29FCF077-3AD3-4AB6-911F-AD4B225FCA72}" destId="{B2FD888B-8A1C-4C4D-93C7-4D39E0DD1583}" srcOrd="1" destOrd="0" parTransId="{241A1DD3-C824-4EE6-9405-900FB5650105}" sibTransId="{D57A69EB-067B-4651-B234-A6D8CBCAC2B5}"/>
    <dgm:cxn modelId="{E8BFABA7-5FC5-4DA0-8EF6-DA8175D53BDD}" srcId="{29FCF077-3AD3-4AB6-911F-AD4B225FCA72}" destId="{7B647846-F2FF-48A6-8DCB-4C131567B99F}" srcOrd="0" destOrd="0" parTransId="{111A2F99-7627-49FE-B9F4-0D3D40D7EA2F}" sibTransId="{A269E4B3-D163-43B9-B777-A189844F56C4}"/>
    <dgm:cxn modelId="{992FD9C1-0B8C-4AA4-A232-54975A16F0B9}" type="presOf" srcId="{C55BD1FC-A48E-489D-903C-DB4CAE852F5C}" destId="{226EB904-E758-4C42-AD05-C3C607348BAA}" srcOrd="0" destOrd="0" presId="urn:microsoft.com/office/officeart/2005/8/layout/list1"/>
    <dgm:cxn modelId="{9997A7DB-82DE-42D8-89E4-4D11E7763CA5}" srcId="{6028067A-7E06-4145-8188-7EF20E04204C}" destId="{69CBBE24-0E54-42FE-A5C0-971E60B14796}" srcOrd="1" destOrd="0" parTransId="{0C205541-1026-438D-9B43-7561D05A95CB}" sibTransId="{08F34928-5FDE-4656-A026-6193ED0E9963}"/>
    <dgm:cxn modelId="{165D41E0-4E1D-4364-97E0-C946EFCBEACA}" type="presOf" srcId="{69CBBE24-0E54-42FE-A5C0-971E60B14796}" destId="{13285AD2-8D72-4A11-A579-382C13AD5B74}" srcOrd="0" destOrd="0" presId="urn:microsoft.com/office/officeart/2005/8/layout/list1"/>
    <dgm:cxn modelId="{E89E1FF8-565C-4DF5-B3A3-89655B891083}" type="presOf" srcId="{29FCF077-3AD3-4AB6-911F-AD4B225FCA72}" destId="{6EE52F41-1482-4AAA-929E-FA4B627102AF}" srcOrd="1" destOrd="0" presId="urn:microsoft.com/office/officeart/2005/8/layout/list1"/>
    <dgm:cxn modelId="{736CB9AE-6D6C-4741-A63F-C1CBA34685CE}" type="presParOf" srcId="{84D2DED8-44E2-4983-A977-625D8CCE260C}" destId="{26ABDF3B-4A6B-4017-A55F-5F82F78B87B3}" srcOrd="0" destOrd="0" presId="urn:microsoft.com/office/officeart/2005/8/layout/list1"/>
    <dgm:cxn modelId="{69B4EEDD-F565-4466-A035-DE54022E50DE}" type="presParOf" srcId="{26ABDF3B-4A6B-4017-A55F-5F82F78B87B3}" destId="{7F93A3D3-8FE8-4BE3-AEC8-6F247BDCF152}" srcOrd="0" destOrd="0" presId="urn:microsoft.com/office/officeart/2005/8/layout/list1"/>
    <dgm:cxn modelId="{1E5E7E5F-7B0B-46FB-825B-FB9305900937}" type="presParOf" srcId="{26ABDF3B-4A6B-4017-A55F-5F82F78B87B3}" destId="{6EE52F41-1482-4AAA-929E-FA4B627102AF}" srcOrd="1" destOrd="0" presId="urn:microsoft.com/office/officeart/2005/8/layout/list1"/>
    <dgm:cxn modelId="{8A1326CD-FB3D-4F9D-B932-C424B1351305}" type="presParOf" srcId="{84D2DED8-44E2-4983-A977-625D8CCE260C}" destId="{ADD38024-5E1C-4EC5-A738-B9079795FC82}" srcOrd="1" destOrd="0" presId="urn:microsoft.com/office/officeart/2005/8/layout/list1"/>
    <dgm:cxn modelId="{FDBCAEB7-2B1A-4771-8416-1A4CDDFB1DE0}" type="presParOf" srcId="{84D2DED8-44E2-4983-A977-625D8CCE260C}" destId="{81E1FB32-7DD4-4741-8071-500CBF8353FA}" srcOrd="2" destOrd="0" presId="urn:microsoft.com/office/officeart/2005/8/layout/list1"/>
    <dgm:cxn modelId="{EFE12DD9-E54B-4630-A414-1AA81840140F}" type="presParOf" srcId="{84D2DED8-44E2-4983-A977-625D8CCE260C}" destId="{B373F7C2-049B-40CE-9452-023C0810C4F2}" srcOrd="3" destOrd="0" presId="urn:microsoft.com/office/officeart/2005/8/layout/list1"/>
    <dgm:cxn modelId="{E29B1AF8-B15A-4563-96C3-9631E60B48C0}" type="presParOf" srcId="{84D2DED8-44E2-4983-A977-625D8CCE260C}" destId="{07E5440B-274D-4BEC-9439-1845882CEF79}" srcOrd="4" destOrd="0" presId="urn:microsoft.com/office/officeart/2005/8/layout/list1"/>
    <dgm:cxn modelId="{B237EAB1-CE10-4EB7-9304-567CBE680D07}" type="presParOf" srcId="{07E5440B-274D-4BEC-9439-1845882CEF79}" destId="{13285AD2-8D72-4A11-A579-382C13AD5B74}" srcOrd="0" destOrd="0" presId="urn:microsoft.com/office/officeart/2005/8/layout/list1"/>
    <dgm:cxn modelId="{0859F222-0CE9-421F-BE5E-724ECAF3C187}" type="presParOf" srcId="{07E5440B-274D-4BEC-9439-1845882CEF79}" destId="{02C5CF4F-5399-4296-96A5-7B5331085846}" srcOrd="1" destOrd="0" presId="urn:microsoft.com/office/officeart/2005/8/layout/list1"/>
    <dgm:cxn modelId="{F748CFBD-60E5-418C-BB93-88220FFE4C27}" type="presParOf" srcId="{84D2DED8-44E2-4983-A977-625D8CCE260C}" destId="{0314CAAE-CF69-4BE5-8962-29C2595F3B1C}" srcOrd="5" destOrd="0" presId="urn:microsoft.com/office/officeart/2005/8/layout/list1"/>
    <dgm:cxn modelId="{2F555D7D-D32F-47F2-9D00-4F63CC075162}" type="presParOf" srcId="{84D2DED8-44E2-4983-A977-625D8CCE260C}" destId="{226EB904-E758-4C42-AD05-C3C607348BA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88E5B40-48E3-4F48-892D-E35B2BF8CB66}"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1330F4A4-1B4D-46D1-876F-3B09E5EDD651}">
      <dgm:prSet/>
      <dgm:spPr/>
      <dgm:t>
        <a:bodyPr/>
        <a:lstStyle/>
        <a:p>
          <a:r>
            <a:rPr lang="en-MY"/>
            <a:t>7. Recent Developments:</a:t>
          </a:r>
          <a:endParaRPr lang="en-US"/>
        </a:p>
      </dgm:t>
    </dgm:pt>
    <dgm:pt modelId="{5F4F2C6C-98C5-4B1A-8C98-3C025F9C5A76}" type="parTrans" cxnId="{8EA409E8-1954-4C64-81F8-1C8602277BDD}">
      <dgm:prSet/>
      <dgm:spPr/>
      <dgm:t>
        <a:bodyPr/>
        <a:lstStyle/>
        <a:p>
          <a:endParaRPr lang="en-US"/>
        </a:p>
      </dgm:t>
    </dgm:pt>
    <dgm:pt modelId="{F41A9663-CAFF-427C-BEB0-50FBBFB9D293}" type="sibTrans" cxnId="{8EA409E8-1954-4C64-81F8-1C8602277BDD}">
      <dgm:prSet/>
      <dgm:spPr/>
      <dgm:t>
        <a:bodyPr/>
        <a:lstStyle/>
        <a:p>
          <a:endParaRPr lang="en-US"/>
        </a:p>
      </dgm:t>
    </dgm:pt>
    <dgm:pt modelId="{E46DD0B8-2BA9-4346-A852-1F75353F2CF4}">
      <dgm:prSet/>
      <dgm:spPr/>
      <dgm:t>
        <a:bodyPr/>
        <a:lstStyle/>
        <a:p>
          <a:r>
            <a:rPr lang="en-MY"/>
            <a:t>With the explosion of data in the 21st century, scalability became a concern. Efficient algorithms that could handle large-scale time-series datasets were developed.</a:t>
          </a:r>
          <a:endParaRPr lang="en-US"/>
        </a:p>
      </dgm:t>
    </dgm:pt>
    <dgm:pt modelId="{12EE50E4-41E4-4665-808B-3780158A809A}" type="parTrans" cxnId="{D33311BC-8BD8-49CF-975B-96B183260E2A}">
      <dgm:prSet/>
      <dgm:spPr/>
      <dgm:t>
        <a:bodyPr/>
        <a:lstStyle/>
        <a:p>
          <a:endParaRPr lang="en-US"/>
        </a:p>
      </dgm:t>
    </dgm:pt>
    <dgm:pt modelId="{27D8521A-A83A-4719-BB2B-3BF73096E2AC}" type="sibTrans" cxnId="{D33311BC-8BD8-49CF-975B-96B183260E2A}">
      <dgm:prSet/>
      <dgm:spPr/>
      <dgm:t>
        <a:bodyPr/>
        <a:lstStyle/>
        <a:p>
          <a:endParaRPr lang="en-US"/>
        </a:p>
      </dgm:t>
    </dgm:pt>
    <dgm:pt modelId="{9DE2AFF1-99A8-4CF5-A5E9-B2A8486E04B7}">
      <dgm:prSet/>
      <dgm:spPr/>
      <dgm:t>
        <a:bodyPr/>
        <a:lstStyle/>
        <a:p>
          <a:r>
            <a:rPr lang="en-MY" dirty="0"/>
            <a:t>Deep learning methods, especially recurrent neural networks (RNNs) and autoencoders, started being explored for time-series clustering in the 2010s.</a:t>
          </a:r>
          <a:endParaRPr lang="en-US" dirty="0"/>
        </a:p>
      </dgm:t>
    </dgm:pt>
    <dgm:pt modelId="{A69CCACC-EF4C-479A-8DF2-69E6E07AEC2A}" type="parTrans" cxnId="{9DD8F4C8-B67B-46D7-B4B8-544EC0D0B0BE}">
      <dgm:prSet/>
      <dgm:spPr/>
      <dgm:t>
        <a:bodyPr/>
        <a:lstStyle/>
        <a:p>
          <a:endParaRPr lang="en-US"/>
        </a:p>
      </dgm:t>
    </dgm:pt>
    <dgm:pt modelId="{2CF29A28-8CCC-4F85-AC8F-ACC2EBC12EBF}" type="sibTrans" cxnId="{9DD8F4C8-B67B-46D7-B4B8-544EC0D0B0BE}">
      <dgm:prSet/>
      <dgm:spPr/>
      <dgm:t>
        <a:bodyPr/>
        <a:lstStyle/>
        <a:p>
          <a:endParaRPr lang="en-US"/>
        </a:p>
      </dgm:t>
    </dgm:pt>
    <dgm:pt modelId="{F1954CFB-4882-43CF-80F5-B259FCB19D19}">
      <dgm:prSet/>
      <dgm:spPr/>
      <dgm:t>
        <a:bodyPr/>
        <a:lstStyle/>
        <a:p>
          <a:r>
            <a:rPr lang="en-MY"/>
            <a:t>8. Current State and Future Directions:</a:t>
          </a:r>
          <a:endParaRPr lang="en-US"/>
        </a:p>
      </dgm:t>
    </dgm:pt>
    <dgm:pt modelId="{96071F4C-1A8B-4AAE-98E1-3485CCD279EE}" type="parTrans" cxnId="{AD7BD7BB-F25F-45AE-8C6D-BDF190E97E5A}">
      <dgm:prSet/>
      <dgm:spPr/>
      <dgm:t>
        <a:bodyPr/>
        <a:lstStyle/>
        <a:p>
          <a:endParaRPr lang="en-US"/>
        </a:p>
      </dgm:t>
    </dgm:pt>
    <dgm:pt modelId="{3CA4C553-4356-453E-A731-C52D393C95A0}" type="sibTrans" cxnId="{AD7BD7BB-F25F-45AE-8C6D-BDF190E97E5A}">
      <dgm:prSet/>
      <dgm:spPr/>
      <dgm:t>
        <a:bodyPr/>
        <a:lstStyle/>
        <a:p>
          <a:endParaRPr lang="en-US"/>
        </a:p>
      </dgm:t>
    </dgm:pt>
    <dgm:pt modelId="{CE460C61-D0DC-4932-BFD6-331894E57F5C}">
      <dgm:prSet/>
      <dgm:spPr/>
      <dgm:t>
        <a:bodyPr/>
        <a:lstStyle/>
        <a:p>
          <a:r>
            <a:rPr lang="en-MY"/>
            <a:t>Time-series clustering is now a mature field with applications in myriad domains, including finance, healthcare, energy, and more.</a:t>
          </a:r>
          <a:endParaRPr lang="en-US"/>
        </a:p>
      </dgm:t>
    </dgm:pt>
    <dgm:pt modelId="{5069B8AE-484D-4A88-A314-F5E2A42BF623}" type="parTrans" cxnId="{7C89838B-A842-4AE6-A960-73DC6B85ED05}">
      <dgm:prSet/>
      <dgm:spPr/>
      <dgm:t>
        <a:bodyPr/>
        <a:lstStyle/>
        <a:p>
          <a:endParaRPr lang="en-US"/>
        </a:p>
      </dgm:t>
    </dgm:pt>
    <dgm:pt modelId="{2F5A52A0-F15C-4FE0-B16F-4A564353C054}" type="sibTrans" cxnId="{7C89838B-A842-4AE6-A960-73DC6B85ED05}">
      <dgm:prSet/>
      <dgm:spPr/>
      <dgm:t>
        <a:bodyPr/>
        <a:lstStyle/>
        <a:p>
          <a:endParaRPr lang="en-US"/>
        </a:p>
      </dgm:t>
    </dgm:pt>
    <dgm:pt modelId="{E8AA3AC8-9DA3-4300-9549-8C29B2267B6E}">
      <dgm:prSet/>
      <dgm:spPr/>
      <dgm:t>
        <a:bodyPr/>
        <a:lstStyle/>
        <a:p>
          <a:r>
            <a:rPr lang="en-MY"/>
            <a:t>The focus is shifting towards real-time clustering, multivariate time-series clustering, and integrating clustering with other tasks like anomaly detection.</a:t>
          </a:r>
          <a:endParaRPr lang="en-US"/>
        </a:p>
      </dgm:t>
    </dgm:pt>
    <dgm:pt modelId="{D0E6BBF2-969F-472F-9D1C-1B25CEA4223B}" type="parTrans" cxnId="{E67B2A1E-F891-4CCB-AD5F-82B39730A73D}">
      <dgm:prSet/>
      <dgm:spPr/>
      <dgm:t>
        <a:bodyPr/>
        <a:lstStyle/>
        <a:p>
          <a:endParaRPr lang="en-US"/>
        </a:p>
      </dgm:t>
    </dgm:pt>
    <dgm:pt modelId="{7D2D280B-7F39-4C57-A98F-3609EC779619}" type="sibTrans" cxnId="{E67B2A1E-F891-4CCB-AD5F-82B39730A73D}">
      <dgm:prSet/>
      <dgm:spPr/>
      <dgm:t>
        <a:bodyPr/>
        <a:lstStyle/>
        <a:p>
          <a:endParaRPr lang="en-US"/>
        </a:p>
      </dgm:t>
    </dgm:pt>
    <dgm:pt modelId="{B0126094-9B96-4E93-B30C-583CAE5ED09D}">
      <dgm:prSet/>
      <dgm:spPr/>
      <dgm:t>
        <a:bodyPr/>
        <a:lstStyle/>
        <a:p>
          <a:r>
            <a:rPr lang="en-MY"/>
            <a:t>In summary, the history of time-series clustering is a tale of interdisciplinary collaboration, adapting methods from different domains to tackle the unique challenges posed by time-series data, and continuously evolving to cater to the demands of modern data-driven applications.</a:t>
          </a:r>
          <a:endParaRPr lang="en-US"/>
        </a:p>
      </dgm:t>
    </dgm:pt>
    <dgm:pt modelId="{B30A3AA1-15B3-4F07-94C2-C1B222865280}" type="parTrans" cxnId="{DCA6C37C-6C4B-4CD6-870B-F6456A8CEA76}">
      <dgm:prSet/>
      <dgm:spPr/>
      <dgm:t>
        <a:bodyPr/>
        <a:lstStyle/>
        <a:p>
          <a:endParaRPr lang="en-US"/>
        </a:p>
      </dgm:t>
    </dgm:pt>
    <dgm:pt modelId="{482A777A-0773-4964-9754-71CA237AD05A}" type="sibTrans" cxnId="{DCA6C37C-6C4B-4CD6-870B-F6456A8CEA76}">
      <dgm:prSet/>
      <dgm:spPr/>
      <dgm:t>
        <a:bodyPr/>
        <a:lstStyle/>
        <a:p>
          <a:endParaRPr lang="en-US"/>
        </a:p>
      </dgm:t>
    </dgm:pt>
    <dgm:pt modelId="{77F8C205-092C-49A6-B5C3-79E280E020D5}" type="pres">
      <dgm:prSet presAssocID="{888E5B40-48E3-4F48-892D-E35B2BF8CB66}" presName="Name0" presStyleCnt="0">
        <dgm:presLayoutVars>
          <dgm:dir/>
          <dgm:animLvl val="lvl"/>
          <dgm:resizeHandles val="exact"/>
        </dgm:presLayoutVars>
      </dgm:prSet>
      <dgm:spPr/>
    </dgm:pt>
    <dgm:pt modelId="{25D42B43-FD68-426D-8B1D-D1F3A03D3996}" type="pres">
      <dgm:prSet presAssocID="{B0126094-9B96-4E93-B30C-583CAE5ED09D}" presName="boxAndChildren" presStyleCnt="0"/>
      <dgm:spPr/>
    </dgm:pt>
    <dgm:pt modelId="{81271DDA-C3A2-46DA-874C-892D360B86AE}" type="pres">
      <dgm:prSet presAssocID="{B0126094-9B96-4E93-B30C-583CAE5ED09D}" presName="parentTextBox" presStyleLbl="node1" presStyleIdx="0" presStyleCnt="3"/>
      <dgm:spPr/>
    </dgm:pt>
    <dgm:pt modelId="{7C3856B0-B647-4CE0-AE80-B2C993721AE9}" type="pres">
      <dgm:prSet presAssocID="{3CA4C553-4356-453E-A731-C52D393C95A0}" presName="sp" presStyleCnt="0"/>
      <dgm:spPr/>
    </dgm:pt>
    <dgm:pt modelId="{C48F6252-B231-4A29-A7A7-FCD7B91807E8}" type="pres">
      <dgm:prSet presAssocID="{F1954CFB-4882-43CF-80F5-B259FCB19D19}" presName="arrowAndChildren" presStyleCnt="0"/>
      <dgm:spPr/>
    </dgm:pt>
    <dgm:pt modelId="{ACECD72B-A404-4154-A6C4-FA688474A6A2}" type="pres">
      <dgm:prSet presAssocID="{F1954CFB-4882-43CF-80F5-B259FCB19D19}" presName="parentTextArrow" presStyleLbl="node1" presStyleIdx="0" presStyleCnt="3"/>
      <dgm:spPr/>
    </dgm:pt>
    <dgm:pt modelId="{69DBCF0A-FE9E-4A25-BFA6-39AAC83D7C17}" type="pres">
      <dgm:prSet presAssocID="{F1954CFB-4882-43CF-80F5-B259FCB19D19}" presName="arrow" presStyleLbl="node1" presStyleIdx="1" presStyleCnt="3"/>
      <dgm:spPr/>
    </dgm:pt>
    <dgm:pt modelId="{D5F1B72C-CA48-4D16-95AA-8DC2A9E8FD55}" type="pres">
      <dgm:prSet presAssocID="{F1954CFB-4882-43CF-80F5-B259FCB19D19}" presName="descendantArrow" presStyleCnt="0"/>
      <dgm:spPr/>
    </dgm:pt>
    <dgm:pt modelId="{2FBAEA4C-90BC-434A-934F-4CE32284E8C2}" type="pres">
      <dgm:prSet presAssocID="{CE460C61-D0DC-4932-BFD6-331894E57F5C}" presName="childTextArrow" presStyleLbl="fgAccFollowNode1" presStyleIdx="0" presStyleCnt="4">
        <dgm:presLayoutVars>
          <dgm:bulletEnabled val="1"/>
        </dgm:presLayoutVars>
      </dgm:prSet>
      <dgm:spPr/>
    </dgm:pt>
    <dgm:pt modelId="{BE092229-A01C-4241-AF99-965B5FDABEDC}" type="pres">
      <dgm:prSet presAssocID="{E8AA3AC8-9DA3-4300-9549-8C29B2267B6E}" presName="childTextArrow" presStyleLbl="fgAccFollowNode1" presStyleIdx="1" presStyleCnt="4">
        <dgm:presLayoutVars>
          <dgm:bulletEnabled val="1"/>
        </dgm:presLayoutVars>
      </dgm:prSet>
      <dgm:spPr/>
    </dgm:pt>
    <dgm:pt modelId="{2E464744-0EA4-456D-A397-3C42A588EE8F}" type="pres">
      <dgm:prSet presAssocID="{F41A9663-CAFF-427C-BEB0-50FBBFB9D293}" presName="sp" presStyleCnt="0"/>
      <dgm:spPr/>
    </dgm:pt>
    <dgm:pt modelId="{92AD4579-D59A-4656-B8E4-6E764FAC16EF}" type="pres">
      <dgm:prSet presAssocID="{1330F4A4-1B4D-46D1-876F-3B09E5EDD651}" presName="arrowAndChildren" presStyleCnt="0"/>
      <dgm:spPr/>
    </dgm:pt>
    <dgm:pt modelId="{41787D43-0AA9-4058-96FE-A0B447F92D69}" type="pres">
      <dgm:prSet presAssocID="{1330F4A4-1B4D-46D1-876F-3B09E5EDD651}" presName="parentTextArrow" presStyleLbl="node1" presStyleIdx="1" presStyleCnt="3"/>
      <dgm:spPr/>
    </dgm:pt>
    <dgm:pt modelId="{4F63A2CE-7BD7-4719-AA4C-98E7264D6A13}" type="pres">
      <dgm:prSet presAssocID="{1330F4A4-1B4D-46D1-876F-3B09E5EDD651}" presName="arrow" presStyleLbl="node1" presStyleIdx="2" presStyleCnt="3"/>
      <dgm:spPr/>
    </dgm:pt>
    <dgm:pt modelId="{ACE08B0C-17D7-4013-8E90-3D005024A368}" type="pres">
      <dgm:prSet presAssocID="{1330F4A4-1B4D-46D1-876F-3B09E5EDD651}" presName="descendantArrow" presStyleCnt="0"/>
      <dgm:spPr/>
    </dgm:pt>
    <dgm:pt modelId="{83EFBFAB-C6A4-4D08-BC21-22DA2590C397}" type="pres">
      <dgm:prSet presAssocID="{E46DD0B8-2BA9-4346-A852-1F75353F2CF4}" presName="childTextArrow" presStyleLbl="fgAccFollowNode1" presStyleIdx="2" presStyleCnt="4">
        <dgm:presLayoutVars>
          <dgm:bulletEnabled val="1"/>
        </dgm:presLayoutVars>
      </dgm:prSet>
      <dgm:spPr/>
    </dgm:pt>
    <dgm:pt modelId="{0DE6091E-4DBF-4B3E-B5AD-44D6EE4BAFD8}" type="pres">
      <dgm:prSet presAssocID="{9DE2AFF1-99A8-4CF5-A5E9-B2A8486E04B7}" presName="childTextArrow" presStyleLbl="fgAccFollowNode1" presStyleIdx="3" presStyleCnt="4">
        <dgm:presLayoutVars>
          <dgm:bulletEnabled val="1"/>
        </dgm:presLayoutVars>
      </dgm:prSet>
      <dgm:spPr/>
    </dgm:pt>
  </dgm:ptLst>
  <dgm:cxnLst>
    <dgm:cxn modelId="{F63D351B-7A1A-4027-A1D2-54A050910A8D}" type="presOf" srcId="{F1954CFB-4882-43CF-80F5-B259FCB19D19}" destId="{69DBCF0A-FE9E-4A25-BFA6-39AAC83D7C17}" srcOrd="1" destOrd="0" presId="urn:microsoft.com/office/officeart/2005/8/layout/process4"/>
    <dgm:cxn modelId="{E67B2A1E-F891-4CCB-AD5F-82B39730A73D}" srcId="{F1954CFB-4882-43CF-80F5-B259FCB19D19}" destId="{E8AA3AC8-9DA3-4300-9549-8C29B2267B6E}" srcOrd="1" destOrd="0" parTransId="{D0E6BBF2-969F-472F-9D1C-1B25CEA4223B}" sibTransId="{7D2D280B-7F39-4C57-A98F-3609EC779619}"/>
    <dgm:cxn modelId="{8EB10835-60AF-4152-B9F4-2F7DCF94DEFD}" type="presOf" srcId="{E8AA3AC8-9DA3-4300-9549-8C29B2267B6E}" destId="{BE092229-A01C-4241-AF99-965B5FDABEDC}" srcOrd="0" destOrd="0" presId="urn:microsoft.com/office/officeart/2005/8/layout/process4"/>
    <dgm:cxn modelId="{600EAC65-3A7A-42EB-89BB-48C549601FDB}" type="presOf" srcId="{1330F4A4-1B4D-46D1-876F-3B09E5EDD651}" destId="{4F63A2CE-7BD7-4719-AA4C-98E7264D6A13}" srcOrd="1" destOrd="0" presId="urn:microsoft.com/office/officeart/2005/8/layout/process4"/>
    <dgm:cxn modelId="{A211BC67-BA59-4659-A9E8-E1BA2B33154D}" type="presOf" srcId="{E46DD0B8-2BA9-4346-A852-1F75353F2CF4}" destId="{83EFBFAB-C6A4-4D08-BC21-22DA2590C397}" srcOrd="0" destOrd="0" presId="urn:microsoft.com/office/officeart/2005/8/layout/process4"/>
    <dgm:cxn modelId="{3005BE4B-3CCF-43E5-8D2E-FC4922DDD0BD}" type="presOf" srcId="{1330F4A4-1B4D-46D1-876F-3B09E5EDD651}" destId="{41787D43-0AA9-4058-96FE-A0B447F92D69}" srcOrd="0" destOrd="0" presId="urn:microsoft.com/office/officeart/2005/8/layout/process4"/>
    <dgm:cxn modelId="{F3F2FA73-5999-4BAB-BD5B-54EAED1DBB97}" type="presOf" srcId="{B0126094-9B96-4E93-B30C-583CAE5ED09D}" destId="{81271DDA-C3A2-46DA-874C-892D360B86AE}" srcOrd="0" destOrd="0" presId="urn:microsoft.com/office/officeart/2005/8/layout/process4"/>
    <dgm:cxn modelId="{A9212259-59FA-490E-AB8C-D9001970DA58}" type="presOf" srcId="{888E5B40-48E3-4F48-892D-E35B2BF8CB66}" destId="{77F8C205-092C-49A6-B5C3-79E280E020D5}" srcOrd="0" destOrd="0" presId="urn:microsoft.com/office/officeart/2005/8/layout/process4"/>
    <dgm:cxn modelId="{DCA6C37C-6C4B-4CD6-870B-F6456A8CEA76}" srcId="{888E5B40-48E3-4F48-892D-E35B2BF8CB66}" destId="{B0126094-9B96-4E93-B30C-583CAE5ED09D}" srcOrd="2" destOrd="0" parTransId="{B30A3AA1-15B3-4F07-94C2-C1B222865280}" sibTransId="{482A777A-0773-4964-9754-71CA237AD05A}"/>
    <dgm:cxn modelId="{7C89838B-A842-4AE6-A960-73DC6B85ED05}" srcId="{F1954CFB-4882-43CF-80F5-B259FCB19D19}" destId="{CE460C61-D0DC-4932-BFD6-331894E57F5C}" srcOrd="0" destOrd="0" parTransId="{5069B8AE-484D-4A88-A314-F5E2A42BF623}" sibTransId="{2F5A52A0-F15C-4FE0-B16F-4A564353C054}"/>
    <dgm:cxn modelId="{6B968692-269A-4AA1-8837-D58CBAC7691B}" type="presOf" srcId="{F1954CFB-4882-43CF-80F5-B259FCB19D19}" destId="{ACECD72B-A404-4154-A6C4-FA688474A6A2}" srcOrd="0" destOrd="0" presId="urn:microsoft.com/office/officeart/2005/8/layout/process4"/>
    <dgm:cxn modelId="{34BE77AB-0195-406D-837E-8D80DF9D8B39}" type="presOf" srcId="{CE460C61-D0DC-4932-BFD6-331894E57F5C}" destId="{2FBAEA4C-90BC-434A-934F-4CE32284E8C2}" srcOrd="0" destOrd="0" presId="urn:microsoft.com/office/officeart/2005/8/layout/process4"/>
    <dgm:cxn modelId="{AD7BD7BB-F25F-45AE-8C6D-BDF190E97E5A}" srcId="{888E5B40-48E3-4F48-892D-E35B2BF8CB66}" destId="{F1954CFB-4882-43CF-80F5-B259FCB19D19}" srcOrd="1" destOrd="0" parTransId="{96071F4C-1A8B-4AAE-98E1-3485CCD279EE}" sibTransId="{3CA4C553-4356-453E-A731-C52D393C95A0}"/>
    <dgm:cxn modelId="{D33311BC-8BD8-49CF-975B-96B183260E2A}" srcId="{1330F4A4-1B4D-46D1-876F-3B09E5EDD651}" destId="{E46DD0B8-2BA9-4346-A852-1F75353F2CF4}" srcOrd="0" destOrd="0" parTransId="{12EE50E4-41E4-4665-808B-3780158A809A}" sibTransId="{27D8521A-A83A-4719-BB2B-3BF73096E2AC}"/>
    <dgm:cxn modelId="{9DD8F4C8-B67B-46D7-B4B8-544EC0D0B0BE}" srcId="{1330F4A4-1B4D-46D1-876F-3B09E5EDD651}" destId="{9DE2AFF1-99A8-4CF5-A5E9-B2A8486E04B7}" srcOrd="1" destOrd="0" parTransId="{A69CCACC-EF4C-479A-8DF2-69E6E07AEC2A}" sibTransId="{2CF29A28-8CCC-4F85-AC8F-ACC2EBC12EBF}"/>
    <dgm:cxn modelId="{4E9E90E0-6A71-496F-824B-F43DAA411E6B}" type="presOf" srcId="{9DE2AFF1-99A8-4CF5-A5E9-B2A8486E04B7}" destId="{0DE6091E-4DBF-4B3E-B5AD-44D6EE4BAFD8}" srcOrd="0" destOrd="0" presId="urn:microsoft.com/office/officeart/2005/8/layout/process4"/>
    <dgm:cxn modelId="{8EA409E8-1954-4C64-81F8-1C8602277BDD}" srcId="{888E5B40-48E3-4F48-892D-E35B2BF8CB66}" destId="{1330F4A4-1B4D-46D1-876F-3B09E5EDD651}" srcOrd="0" destOrd="0" parTransId="{5F4F2C6C-98C5-4B1A-8C98-3C025F9C5A76}" sibTransId="{F41A9663-CAFF-427C-BEB0-50FBBFB9D293}"/>
    <dgm:cxn modelId="{8A8C48D4-DB58-4F0F-A132-F48A03406410}" type="presParOf" srcId="{77F8C205-092C-49A6-B5C3-79E280E020D5}" destId="{25D42B43-FD68-426D-8B1D-D1F3A03D3996}" srcOrd="0" destOrd="0" presId="urn:microsoft.com/office/officeart/2005/8/layout/process4"/>
    <dgm:cxn modelId="{B166AB16-0351-4A2E-BD43-EAC65751C34D}" type="presParOf" srcId="{25D42B43-FD68-426D-8B1D-D1F3A03D3996}" destId="{81271DDA-C3A2-46DA-874C-892D360B86AE}" srcOrd="0" destOrd="0" presId="urn:microsoft.com/office/officeart/2005/8/layout/process4"/>
    <dgm:cxn modelId="{667D5E17-E597-4467-89AA-72EF4ADF901B}" type="presParOf" srcId="{77F8C205-092C-49A6-B5C3-79E280E020D5}" destId="{7C3856B0-B647-4CE0-AE80-B2C993721AE9}" srcOrd="1" destOrd="0" presId="urn:microsoft.com/office/officeart/2005/8/layout/process4"/>
    <dgm:cxn modelId="{BFC12551-BA56-45DD-B2EF-ABD76D51511B}" type="presParOf" srcId="{77F8C205-092C-49A6-B5C3-79E280E020D5}" destId="{C48F6252-B231-4A29-A7A7-FCD7B91807E8}" srcOrd="2" destOrd="0" presId="urn:microsoft.com/office/officeart/2005/8/layout/process4"/>
    <dgm:cxn modelId="{F7F9FD95-8E48-4B58-A24F-9E5733DABCB5}" type="presParOf" srcId="{C48F6252-B231-4A29-A7A7-FCD7B91807E8}" destId="{ACECD72B-A404-4154-A6C4-FA688474A6A2}" srcOrd="0" destOrd="0" presId="urn:microsoft.com/office/officeart/2005/8/layout/process4"/>
    <dgm:cxn modelId="{FFBD5FE5-181B-4323-9D83-9B88D36F1E2D}" type="presParOf" srcId="{C48F6252-B231-4A29-A7A7-FCD7B91807E8}" destId="{69DBCF0A-FE9E-4A25-BFA6-39AAC83D7C17}" srcOrd="1" destOrd="0" presId="urn:microsoft.com/office/officeart/2005/8/layout/process4"/>
    <dgm:cxn modelId="{3B8C3128-5E16-4999-BE81-D314137EF263}" type="presParOf" srcId="{C48F6252-B231-4A29-A7A7-FCD7B91807E8}" destId="{D5F1B72C-CA48-4D16-95AA-8DC2A9E8FD55}" srcOrd="2" destOrd="0" presId="urn:microsoft.com/office/officeart/2005/8/layout/process4"/>
    <dgm:cxn modelId="{D8F85D70-550A-45CF-9AB2-16CA345B024A}" type="presParOf" srcId="{D5F1B72C-CA48-4D16-95AA-8DC2A9E8FD55}" destId="{2FBAEA4C-90BC-434A-934F-4CE32284E8C2}" srcOrd="0" destOrd="0" presId="urn:microsoft.com/office/officeart/2005/8/layout/process4"/>
    <dgm:cxn modelId="{7583A9CA-1D6C-4DE1-80E9-589777F2BBA0}" type="presParOf" srcId="{D5F1B72C-CA48-4D16-95AA-8DC2A9E8FD55}" destId="{BE092229-A01C-4241-AF99-965B5FDABEDC}" srcOrd="1" destOrd="0" presId="urn:microsoft.com/office/officeart/2005/8/layout/process4"/>
    <dgm:cxn modelId="{5B7E6B8E-27CC-418F-A67A-8EE399748933}" type="presParOf" srcId="{77F8C205-092C-49A6-B5C3-79E280E020D5}" destId="{2E464744-0EA4-456D-A397-3C42A588EE8F}" srcOrd="3" destOrd="0" presId="urn:microsoft.com/office/officeart/2005/8/layout/process4"/>
    <dgm:cxn modelId="{F06AE09B-72A5-4340-896A-EED92059D593}" type="presParOf" srcId="{77F8C205-092C-49A6-B5C3-79E280E020D5}" destId="{92AD4579-D59A-4656-B8E4-6E764FAC16EF}" srcOrd="4" destOrd="0" presId="urn:microsoft.com/office/officeart/2005/8/layout/process4"/>
    <dgm:cxn modelId="{0B55066A-6B65-41B1-8DA3-A2B039C71B0C}" type="presParOf" srcId="{92AD4579-D59A-4656-B8E4-6E764FAC16EF}" destId="{41787D43-0AA9-4058-96FE-A0B447F92D69}" srcOrd="0" destOrd="0" presId="urn:microsoft.com/office/officeart/2005/8/layout/process4"/>
    <dgm:cxn modelId="{76AC70CC-F4A5-4960-B4DE-FFA905222972}" type="presParOf" srcId="{92AD4579-D59A-4656-B8E4-6E764FAC16EF}" destId="{4F63A2CE-7BD7-4719-AA4C-98E7264D6A13}" srcOrd="1" destOrd="0" presId="urn:microsoft.com/office/officeart/2005/8/layout/process4"/>
    <dgm:cxn modelId="{E288065A-5F1D-4806-A736-FE8B70810AC2}" type="presParOf" srcId="{92AD4579-D59A-4656-B8E4-6E764FAC16EF}" destId="{ACE08B0C-17D7-4013-8E90-3D005024A368}" srcOrd="2" destOrd="0" presId="urn:microsoft.com/office/officeart/2005/8/layout/process4"/>
    <dgm:cxn modelId="{FA91F833-3D6A-411F-BC88-694855679787}" type="presParOf" srcId="{ACE08B0C-17D7-4013-8E90-3D005024A368}" destId="{83EFBFAB-C6A4-4D08-BC21-22DA2590C397}" srcOrd="0" destOrd="0" presId="urn:microsoft.com/office/officeart/2005/8/layout/process4"/>
    <dgm:cxn modelId="{55548578-70CD-4214-B94F-1CA87283279F}" type="presParOf" srcId="{ACE08B0C-17D7-4013-8E90-3D005024A368}" destId="{0DE6091E-4DBF-4B3E-B5AD-44D6EE4BAFD8}"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429BC3-BEDD-4DE1-9E86-6292700B9C9B}"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DA6743C0-FA84-486E-9572-E0202B921BF0}">
      <dgm:prSet/>
      <dgm:spPr/>
      <dgm:t>
        <a:bodyPr/>
        <a:lstStyle/>
        <a:p>
          <a:r>
            <a:rPr lang="en-MY"/>
            <a:t>Dimensionality Reduction: The PAA step reduces the dimensionality of the data, making it easier to handle and process.</a:t>
          </a:r>
          <a:endParaRPr lang="en-US"/>
        </a:p>
      </dgm:t>
    </dgm:pt>
    <dgm:pt modelId="{D7C017FE-AD2E-4BD3-ADBF-0DA48795E85F}" type="parTrans" cxnId="{12F797A3-4FEE-4655-ACDF-28D4969AF948}">
      <dgm:prSet/>
      <dgm:spPr/>
      <dgm:t>
        <a:bodyPr/>
        <a:lstStyle/>
        <a:p>
          <a:endParaRPr lang="en-US"/>
        </a:p>
      </dgm:t>
    </dgm:pt>
    <dgm:pt modelId="{394CFE13-16C6-4801-8B24-425A9176025D}" type="sibTrans" cxnId="{12F797A3-4FEE-4655-ACDF-28D4969AF948}">
      <dgm:prSet/>
      <dgm:spPr/>
      <dgm:t>
        <a:bodyPr/>
        <a:lstStyle/>
        <a:p>
          <a:endParaRPr lang="en-US"/>
        </a:p>
      </dgm:t>
    </dgm:pt>
    <dgm:pt modelId="{FF2BF21D-AD95-4388-8FD1-DCB9E88B642F}">
      <dgm:prSet/>
      <dgm:spPr/>
      <dgm:t>
        <a:bodyPr/>
        <a:lstStyle/>
        <a:p>
          <a:r>
            <a:rPr lang="en-MY"/>
            <a:t>Lower-Bounding Distance Measure: SAX allows for the use of a lower-bounding distance measure that can be used to speed up similarity search.</a:t>
          </a:r>
          <a:endParaRPr lang="en-US"/>
        </a:p>
      </dgm:t>
    </dgm:pt>
    <dgm:pt modelId="{D139CB9A-ACFB-4E7C-BC14-483B5142F9C4}" type="parTrans" cxnId="{0FFCE59A-871A-4BE9-88ED-F2C6262E5427}">
      <dgm:prSet/>
      <dgm:spPr/>
      <dgm:t>
        <a:bodyPr/>
        <a:lstStyle/>
        <a:p>
          <a:endParaRPr lang="en-US"/>
        </a:p>
      </dgm:t>
    </dgm:pt>
    <dgm:pt modelId="{326F9CE3-6B14-425D-A43B-6E5BAC339422}" type="sibTrans" cxnId="{0FFCE59A-871A-4BE9-88ED-F2C6262E5427}">
      <dgm:prSet/>
      <dgm:spPr/>
      <dgm:t>
        <a:bodyPr/>
        <a:lstStyle/>
        <a:p>
          <a:endParaRPr lang="en-US"/>
        </a:p>
      </dgm:t>
    </dgm:pt>
    <dgm:pt modelId="{A0D8618A-DB74-4D6E-9F13-2AEAF1B8F963}">
      <dgm:prSet/>
      <dgm:spPr/>
      <dgm:t>
        <a:bodyPr/>
        <a:lstStyle/>
        <a:p>
          <a:r>
            <a:rPr lang="en-MY"/>
            <a:t>Invariance to Scaling and Shifting: The z-normalization step makes SAX invariant to changes in scale and location.</a:t>
          </a:r>
          <a:endParaRPr lang="en-US"/>
        </a:p>
      </dgm:t>
    </dgm:pt>
    <dgm:pt modelId="{E2EA811D-5CFF-4A83-BFA9-12E3D1402A91}" type="parTrans" cxnId="{0E3D6AC5-2194-4FC9-9C40-509094B6CD79}">
      <dgm:prSet/>
      <dgm:spPr/>
      <dgm:t>
        <a:bodyPr/>
        <a:lstStyle/>
        <a:p>
          <a:endParaRPr lang="en-US"/>
        </a:p>
      </dgm:t>
    </dgm:pt>
    <dgm:pt modelId="{FBFC4E1A-7C3C-4352-A53D-03A9D4A4DDAF}" type="sibTrans" cxnId="{0E3D6AC5-2194-4FC9-9C40-509094B6CD79}">
      <dgm:prSet/>
      <dgm:spPr/>
      <dgm:t>
        <a:bodyPr/>
        <a:lstStyle/>
        <a:p>
          <a:endParaRPr lang="en-US"/>
        </a:p>
      </dgm:t>
    </dgm:pt>
    <dgm:pt modelId="{6B90FD89-8AF5-49C7-A21B-5DD8EC968AA5}">
      <dgm:prSet/>
      <dgm:spPr/>
      <dgm:t>
        <a:bodyPr/>
        <a:lstStyle/>
        <a:p>
          <a:r>
            <a:rPr lang="en-MY"/>
            <a:t>Ease of Visualization: The symbolic representation can be easily visualized and interpreted</a:t>
          </a:r>
          <a:endParaRPr lang="en-US"/>
        </a:p>
      </dgm:t>
    </dgm:pt>
    <dgm:pt modelId="{03940B7B-1477-4CAB-A5B3-C321FAD05380}" type="parTrans" cxnId="{E1663B83-22FF-4AA2-AEEB-78F2755BD3C2}">
      <dgm:prSet/>
      <dgm:spPr/>
      <dgm:t>
        <a:bodyPr/>
        <a:lstStyle/>
        <a:p>
          <a:endParaRPr lang="en-US"/>
        </a:p>
      </dgm:t>
    </dgm:pt>
    <dgm:pt modelId="{2EFE196C-F998-4853-816C-4CCE516FC0B3}" type="sibTrans" cxnId="{E1663B83-22FF-4AA2-AEEB-78F2755BD3C2}">
      <dgm:prSet/>
      <dgm:spPr/>
      <dgm:t>
        <a:bodyPr/>
        <a:lstStyle/>
        <a:p>
          <a:endParaRPr lang="en-US"/>
        </a:p>
      </dgm:t>
    </dgm:pt>
    <dgm:pt modelId="{00B99A4A-FCCF-45A3-B26F-4E3A39008844}" type="pres">
      <dgm:prSet presAssocID="{1C429BC3-BEDD-4DE1-9E86-6292700B9C9B}" presName="linear" presStyleCnt="0">
        <dgm:presLayoutVars>
          <dgm:animLvl val="lvl"/>
          <dgm:resizeHandles val="exact"/>
        </dgm:presLayoutVars>
      </dgm:prSet>
      <dgm:spPr/>
    </dgm:pt>
    <dgm:pt modelId="{CE9664D2-514C-4307-B1D8-94799942573E}" type="pres">
      <dgm:prSet presAssocID="{DA6743C0-FA84-486E-9572-E0202B921BF0}" presName="parentText" presStyleLbl="node1" presStyleIdx="0" presStyleCnt="4">
        <dgm:presLayoutVars>
          <dgm:chMax val="0"/>
          <dgm:bulletEnabled val="1"/>
        </dgm:presLayoutVars>
      </dgm:prSet>
      <dgm:spPr/>
    </dgm:pt>
    <dgm:pt modelId="{6BE4A3E3-0BAB-4447-ABFD-E1C77487EE0F}" type="pres">
      <dgm:prSet presAssocID="{394CFE13-16C6-4801-8B24-425A9176025D}" presName="spacer" presStyleCnt="0"/>
      <dgm:spPr/>
    </dgm:pt>
    <dgm:pt modelId="{17837822-D83C-4AD3-9AB6-676134F7C475}" type="pres">
      <dgm:prSet presAssocID="{FF2BF21D-AD95-4388-8FD1-DCB9E88B642F}" presName="parentText" presStyleLbl="node1" presStyleIdx="1" presStyleCnt="4">
        <dgm:presLayoutVars>
          <dgm:chMax val="0"/>
          <dgm:bulletEnabled val="1"/>
        </dgm:presLayoutVars>
      </dgm:prSet>
      <dgm:spPr/>
    </dgm:pt>
    <dgm:pt modelId="{0AE7A501-FA93-40E8-BD8A-DC1F9795217E}" type="pres">
      <dgm:prSet presAssocID="{326F9CE3-6B14-425D-A43B-6E5BAC339422}" presName="spacer" presStyleCnt="0"/>
      <dgm:spPr/>
    </dgm:pt>
    <dgm:pt modelId="{7BF53BBF-16E4-4FA7-B861-30378260F829}" type="pres">
      <dgm:prSet presAssocID="{A0D8618A-DB74-4D6E-9F13-2AEAF1B8F963}" presName="parentText" presStyleLbl="node1" presStyleIdx="2" presStyleCnt="4">
        <dgm:presLayoutVars>
          <dgm:chMax val="0"/>
          <dgm:bulletEnabled val="1"/>
        </dgm:presLayoutVars>
      </dgm:prSet>
      <dgm:spPr/>
    </dgm:pt>
    <dgm:pt modelId="{9469A00B-9C80-404D-A62B-657D0A714F62}" type="pres">
      <dgm:prSet presAssocID="{FBFC4E1A-7C3C-4352-A53D-03A9D4A4DDAF}" presName="spacer" presStyleCnt="0"/>
      <dgm:spPr/>
    </dgm:pt>
    <dgm:pt modelId="{6D290D34-5577-4C2A-8800-6BEAFADD0B3F}" type="pres">
      <dgm:prSet presAssocID="{6B90FD89-8AF5-49C7-A21B-5DD8EC968AA5}" presName="parentText" presStyleLbl="node1" presStyleIdx="3" presStyleCnt="4">
        <dgm:presLayoutVars>
          <dgm:chMax val="0"/>
          <dgm:bulletEnabled val="1"/>
        </dgm:presLayoutVars>
      </dgm:prSet>
      <dgm:spPr/>
    </dgm:pt>
  </dgm:ptLst>
  <dgm:cxnLst>
    <dgm:cxn modelId="{8C718C34-7CC2-4A41-8869-771208AC00BA}" type="presOf" srcId="{DA6743C0-FA84-486E-9572-E0202B921BF0}" destId="{CE9664D2-514C-4307-B1D8-94799942573E}" srcOrd="0" destOrd="0" presId="urn:microsoft.com/office/officeart/2005/8/layout/vList2"/>
    <dgm:cxn modelId="{B6064574-7F0A-488E-870B-06E92FC1FC29}" type="presOf" srcId="{A0D8618A-DB74-4D6E-9F13-2AEAF1B8F963}" destId="{7BF53BBF-16E4-4FA7-B861-30378260F829}" srcOrd="0" destOrd="0" presId="urn:microsoft.com/office/officeart/2005/8/layout/vList2"/>
    <dgm:cxn modelId="{4814E854-A0F7-4DEE-9C0F-8BF9353575BE}" type="presOf" srcId="{6B90FD89-8AF5-49C7-A21B-5DD8EC968AA5}" destId="{6D290D34-5577-4C2A-8800-6BEAFADD0B3F}" srcOrd="0" destOrd="0" presId="urn:microsoft.com/office/officeart/2005/8/layout/vList2"/>
    <dgm:cxn modelId="{480E2459-36E4-4306-8F0A-1A5F5FE662C9}" type="presOf" srcId="{FF2BF21D-AD95-4388-8FD1-DCB9E88B642F}" destId="{17837822-D83C-4AD3-9AB6-676134F7C475}" srcOrd="0" destOrd="0" presId="urn:microsoft.com/office/officeart/2005/8/layout/vList2"/>
    <dgm:cxn modelId="{2968C87E-7382-466C-9E7F-593F940DE14D}" type="presOf" srcId="{1C429BC3-BEDD-4DE1-9E86-6292700B9C9B}" destId="{00B99A4A-FCCF-45A3-B26F-4E3A39008844}" srcOrd="0" destOrd="0" presId="urn:microsoft.com/office/officeart/2005/8/layout/vList2"/>
    <dgm:cxn modelId="{E1663B83-22FF-4AA2-AEEB-78F2755BD3C2}" srcId="{1C429BC3-BEDD-4DE1-9E86-6292700B9C9B}" destId="{6B90FD89-8AF5-49C7-A21B-5DD8EC968AA5}" srcOrd="3" destOrd="0" parTransId="{03940B7B-1477-4CAB-A5B3-C321FAD05380}" sibTransId="{2EFE196C-F998-4853-816C-4CCE516FC0B3}"/>
    <dgm:cxn modelId="{0FFCE59A-871A-4BE9-88ED-F2C6262E5427}" srcId="{1C429BC3-BEDD-4DE1-9E86-6292700B9C9B}" destId="{FF2BF21D-AD95-4388-8FD1-DCB9E88B642F}" srcOrd="1" destOrd="0" parTransId="{D139CB9A-ACFB-4E7C-BC14-483B5142F9C4}" sibTransId="{326F9CE3-6B14-425D-A43B-6E5BAC339422}"/>
    <dgm:cxn modelId="{12F797A3-4FEE-4655-ACDF-28D4969AF948}" srcId="{1C429BC3-BEDD-4DE1-9E86-6292700B9C9B}" destId="{DA6743C0-FA84-486E-9572-E0202B921BF0}" srcOrd="0" destOrd="0" parTransId="{D7C017FE-AD2E-4BD3-ADBF-0DA48795E85F}" sibTransId="{394CFE13-16C6-4801-8B24-425A9176025D}"/>
    <dgm:cxn modelId="{0E3D6AC5-2194-4FC9-9C40-509094B6CD79}" srcId="{1C429BC3-BEDD-4DE1-9E86-6292700B9C9B}" destId="{A0D8618A-DB74-4D6E-9F13-2AEAF1B8F963}" srcOrd="2" destOrd="0" parTransId="{E2EA811D-5CFF-4A83-BFA9-12E3D1402A91}" sibTransId="{FBFC4E1A-7C3C-4352-A53D-03A9D4A4DDAF}"/>
    <dgm:cxn modelId="{9DBFC244-9DC0-421E-9730-FE7BEC31EA8C}" type="presParOf" srcId="{00B99A4A-FCCF-45A3-B26F-4E3A39008844}" destId="{CE9664D2-514C-4307-B1D8-94799942573E}" srcOrd="0" destOrd="0" presId="urn:microsoft.com/office/officeart/2005/8/layout/vList2"/>
    <dgm:cxn modelId="{C6FD01F0-70FD-476D-A551-0BF218DFBD19}" type="presParOf" srcId="{00B99A4A-FCCF-45A3-B26F-4E3A39008844}" destId="{6BE4A3E3-0BAB-4447-ABFD-E1C77487EE0F}" srcOrd="1" destOrd="0" presId="urn:microsoft.com/office/officeart/2005/8/layout/vList2"/>
    <dgm:cxn modelId="{FC148EC5-115E-49EA-B0E8-0D41026652BE}" type="presParOf" srcId="{00B99A4A-FCCF-45A3-B26F-4E3A39008844}" destId="{17837822-D83C-4AD3-9AB6-676134F7C475}" srcOrd="2" destOrd="0" presId="urn:microsoft.com/office/officeart/2005/8/layout/vList2"/>
    <dgm:cxn modelId="{F217A74B-DB03-4712-93C9-3E534C59BB95}" type="presParOf" srcId="{00B99A4A-FCCF-45A3-B26F-4E3A39008844}" destId="{0AE7A501-FA93-40E8-BD8A-DC1F9795217E}" srcOrd="3" destOrd="0" presId="urn:microsoft.com/office/officeart/2005/8/layout/vList2"/>
    <dgm:cxn modelId="{3E9C98F3-FAD3-44D6-9382-35716422C492}" type="presParOf" srcId="{00B99A4A-FCCF-45A3-B26F-4E3A39008844}" destId="{7BF53BBF-16E4-4FA7-B861-30378260F829}" srcOrd="4" destOrd="0" presId="urn:microsoft.com/office/officeart/2005/8/layout/vList2"/>
    <dgm:cxn modelId="{C66A8750-1A13-4054-973E-1CF507CEFFB1}" type="presParOf" srcId="{00B99A4A-FCCF-45A3-B26F-4E3A39008844}" destId="{9469A00B-9C80-404D-A62B-657D0A714F62}" srcOrd="5" destOrd="0" presId="urn:microsoft.com/office/officeart/2005/8/layout/vList2"/>
    <dgm:cxn modelId="{24BD667B-58D3-4B9A-A208-C645909C854D}" type="presParOf" srcId="{00B99A4A-FCCF-45A3-B26F-4E3A39008844}" destId="{6D290D34-5577-4C2A-8800-6BEAFADD0B3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11EDFC5-0D47-4A6E-B604-4A02D5E1AF09}"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2279B329-55CD-452E-A40E-608906C4A29D}">
      <dgm:prSet/>
      <dgm:spPr/>
      <dgm:t>
        <a:bodyPr/>
        <a:lstStyle/>
        <a:p>
          <a:r>
            <a:rPr lang="en-MY"/>
            <a:t>Loss of Information: The dimensionality reduction and symbolic mapping steps can result in a loss of information.</a:t>
          </a:r>
          <a:endParaRPr lang="en-US"/>
        </a:p>
      </dgm:t>
    </dgm:pt>
    <dgm:pt modelId="{BA1CEA88-5645-445C-9513-B2377A4FC245}" type="parTrans" cxnId="{DFF081F5-C064-46CB-A156-812B62596796}">
      <dgm:prSet/>
      <dgm:spPr/>
      <dgm:t>
        <a:bodyPr/>
        <a:lstStyle/>
        <a:p>
          <a:endParaRPr lang="en-US"/>
        </a:p>
      </dgm:t>
    </dgm:pt>
    <dgm:pt modelId="{73E43D2B-3C79-4ED6-9D6A-E2E05BFC2928}" type="sibTrans" cxnId="{DFF081F5-C064-46CB-A156-812B62596796}">
      <dgm:prSet/>
      <dgm:spPr/>
      <dgm:t>
        <a:bodyPr/>
        <a:lstStyle/>
        <a:p>
          <a:endParaRPr lang="en-US"/>
        </a:p>
      </dgm:t>
    </dgm:pt>
    <dgm:pt modelId="{8EE13920-3B80-44FD-93FC-65ACD91236CD}">
      <dgm:prSet/>
      <dgm:spPr/>
      <dgm:t>
        <a:bodyPr/>
        <a:lstStyle/>
        <a:p>
          <a:r>
            <a:rPr lang="en-MY"/>
            <a:t>Sensitivity to Parameters: The choice of parameters such as the number of segments and symbols can affect the quality of the SAX representation.</a:t>
          </a:r>
          <a:endParaRPr lang="en-US"/>
        </a:p>
      </dgm:t>
    </dgm:pt>
    <dgm:pt modelId="{A3CEEE7E-3BF5-47BA-A196-FA0BC0B08508}" type="parTrans" cxnId="{D2B35DDB-6D3A-405C-B5FB-C7002D077041}">
      <dgm:prSet/>
      <dgm:spPr/>
      <dgm:t>
        <a:bodyPr/>
        <a:lstStyle/>
        <a:p>
          <a:endParaRPr lang="en-US"/>
        </a:p>
      </dgm:t>
    </dgm:pt>
    <dgm:pt modelId="{47FCF562-CFCA-4D7F-8CC9-E24D1ACEC0DA}" type="sibTrans" cxnId="{D2B35DDB-6D3A-405C-B5FB-C7002D077041}">
      <dgm:prSet/>
      <dgm:spPr/>
      <dgm:t>
        <a:bodyPr/>
        <a:lstStyle/>
        <a:p>
          <a:endParaRPr lang="en-US"/>
        </a:p>
      </dgm:t>
    </dgm:pt>
    <dgm:pt modelId="{B82D058E-B17F-4669-A922-42C76623F854}">
      <dgm:prSet/>
      <dgm:spPr/>
      <dgm:t>
        <a:bodyPr/>
        <a:lstStyle/>
        <a:p>
          <a:r>
            <a:rPr lang="en-MY" dirty="0"/>
            <a:t>Assumption of Gaussian Distribution: The symbolic mapping step assumes that the data follows a Gaussian distribution, which may not be true for all time series data.</a:t>
          </a:r>
          <a:endParaRPr lang="en-US" dirty="0"/>
        </a:p>
      </dgm:t>
    </dgm:pt>
    <dgm:pt modelId="{9485B0C5-3A16-4940-8FD8-A1E8D805E2AF}" type="parTrans" cxnId="{FEA39A07-4593-4A88-A35B-99FEF20FE073}">
      <dgm:prSet/>
      <dgm:spPr/>
      <dgm:t>
        <a:bodyPr/>
        <a:lstStyle/>
        <a:p>
          <a:endParaRPr lang="en-US"/>
        </a:p>
      </dgm:t>
    </dgm:pt>
    <dgm:pt modelId="{FDBA220A-8CAA-44B9-8BFA-5132F88F709A}" type="sibTrans" cxnId="{FEA39A07-4593-4A88-A35B-99FEF20FE073}">
      <dgm:prSet/>
      <dgm:spPr/>
      <dgm:t>
        <a:bodyPr/>
        <a:lstStyle/>
        <a:p>
          <a:endParaRPr lang="en-US"/>
        </a:p>
      </dgm:t>
    </dgm:pt>
    <dgm:pt modelId="{45FFF79F-5019-4574-8947-A751535CC903}">
      <dgm:prSet/>
      <dgm:spPr/>
      <dgm:t>
        <a:bodyPr/>
        <a:lstStyle/>
        <a:p>
          <a:r>
            <a:rPr lang="en-MY"/>
            <a:t>Overall, SAX is a powerful tool for representing time series data in a compact and meaningful way, and it has been widely used in various applications.</a:t>
          </a:r>
          <a:endParaRPr lang="en-US"/>
        </a:p>
      </dgm:t>
    </dgm:pt>
    <dgm:pt modelId="{4D6CE258-731E-49D8-ABD9-288CE57BDBF1}" type="parTrans" cxnId="{D7A838BF-0E21-46C3-ABE7-13E950D8FA6D}">
      <dgm:prSet/>
      <dgm:spPr/>
      <dgm:t>
        <a:bodyPr/>
        <a:lstStyle/>
        <a:p>
          <a:endParaRPr lang="en-US"/>
        </a:p>
      </dgm:t>
    </dgm:pt>
    <dgm:pt modelId="{74A8627A-3CD6-437C-8DD7-2F47D8EA61DA}" type="sibTrans" cxnId="{D7A838BF-0E21-46C3-ABE7-13E950D8FA6D}">
      <dgm:prSet/>
      <dgm:spPr/>
      <dgm:t>
        <a:bodyPr/>
        <a:lstStyle/>
        <a:p>
          <a:endParaRPr lang="en-US"/>
        </a:p>
      </dgm:t>
    </dgm:pt>
    <dgm:pt modelId="{65531D4D-5CC5-4051-B21D-645D486B47D9}" type="pres">
      <dgm:prSet presAssocID="{C11EDFC5-0D47-4A6E-B604-4A02D5E1AF09}" presName="linear" presStyleCnt="0">
        <dgm:presLayoutVars>
          <dgm:animLvl val="lvl"/>
          <dgm:resizeHandles val="exact"/>
        </dgm:presLayoutVars>
      </dgm:prSet>
      <dgm:spPr/>
    </dgm:pt>
    <dgm:pt modelId="{18D53E39-45D7-4204-AF14-1DE274CED7FC}" type="pres">
      <dgm:prSet presAssocID="{2279B329-55CD-452E-A40E-608906C4A29D}" presName="parentText" presStyleLbl="node1" presStyleIdx="0" presStyleCnt="4">
        <dgm:presLayoutVars>
          <dgm:chMax val="0"/>
          <dgm:bulletEnabled val="1"/>
        </dgm:presLayoutVars>
      </dgm:prSet>
      <dgm:spPr/>
    </dgm:pt>
    <dgm:pt modelId="{EE8B632A-3EE9-40DC-9C7B-9415F9E7DD40}" type="pres">
      <dgm:prSet presAssocID="{73E43D2B-3C79-4ED6-9D6A-E2E05BFC2928}" presName="spacer" presStyleCnt="0"/>
      <dgm:spPr/>
    </dgm:pt>
    <dgm:pt modelId="{08973AA6-F68E-4412-93BE-FCDF49F07AED}" type="pres">
      <dgm:prSet presAssocID="{8EE13920-3B80-44FD-93FC-65ACD91236CD}" presName="parentText" presStyleLbl="node1" presStyleIdx="1" presStyleCnt="4">
        <dgm:presLayoutVars>
          <dgm:chMax val="0"/>
          <dgm:bulletEnabled val="1"/>
        </dgm:presLayoutVars>
      </dgm:prSet>
      <dgm:spPr/>
    </dgm:pt>
    <dgm:pt modelId="{3E810015-1CD1-4C3C-AA35-66C715A5F175}" type="pres">
      <dgm:prSet presAssocID="{47FCF562-CFCA-4D7F-8CC9-E24D1ACEC0DA}" presName="spacer" presStyleCnt="0"/>
      <dgm:spPr/>
    </dgm:pt>
    <dgm:pt modelId="{04830E4A-99D8-4E1B-BA40-99E6D2DBBED2}" type="pres">
      <dgm:prSet presAssocID="{B82D058E-B17F-4669-A922-42C76623F854}" presName="parentText" presStyleLbl="node1" presStyleIdx="2" presStyleCnt="4">
        <dgm:presLayoutVars>
          <dgm:chMax val="0"/>
          <dgm:bulletEnabled val="1"/>
        </dgm:presLayoutVars>
      </dgm:prSet>
      <dgm:spPr/>
    </dgm:pt>
    <dgm:pt modelId="{ACFC3211-98CC-4FA5-8AEF-1CED46618E94}" type="pres">
      <dgm:prSet presAssocID="{FDBA220A-8CAA-44B9-8BFA-5132F88F709A}" presName="spacer" presStyleCnt="0"/>
      <dgm:spPr/>
    </dgm:pt>
    <dgm:pt modelId="{FB9D0631-CE1A-4AA7-8AB2-68957221A006}" type="pres">
      <dgm:prSet presAssocID="{45FFF79F-5019-4574-8947-A751535CC903}" presName="parentText" presStyleLbl="node1" presStyleIdx="3" presStyleCnt="4">
        <dgm:presLayoutVars>
          <dgm:chMax val="0"/>
          <dgm:bulletEnabled val="1"/>
        </dgm:presLayoutVars>
      </dgm:prSet>
      <dgm:spPr/>
    </dgm:pt>
  </dgm:ptLst>
  <dgm:cxnLst>
    <dgm:cxn modelId="{FEA39A07-4593-4A88-A35B-99FEF20FE073}" srcId="{C11EDFC5-0D47-4A6E-B604-4A02D5E1AF09}" destId="{B82D058E-B17F-4669-A922-42C76623F854}" srcOrd="2" destOrd="0" parTransId="{9485B0C5-3A16-4940-8FD8-A1E8D805E2AF}" sibTransId="{FDBA220A-8CAA-44B9-8BFA-5132F88F709A}"/>
    <dgm:cxn modelId="{A9E3B612-4700-44BD-8D0F-B25EA3F1FE39}" type="presOf" srcId="{8EE13920-3B80-44FD-93FC-65ACD91236CD}" destId="{08973AA6-F68E-4412-93BE-FCDF49F07AED}" srcOrd="0" destOrd="0" presId="urn:microsoft.com/office/officeart/2005/8/layout/vList2"/>
    <dgm:cxn modelId="{7F405A7F-19C4-46BE-8E60-892A33AE4555}" type="presOf" srcId="{C11EDFC5-0D47-4A6E-B604-4A02D5E1AF09}" destId="{65531D4D-5CC5-4051-B21D-645D486B47D9}" srcOrd="0" destOrd="0" presId="urn:microsoft.com/office/officeart/2005/8/layout/vList2"/>
    <dgm:cxn modelId="{D7A838BF-0E21-46C3-ABE7-13E950D8FA6D}" srcId="{C11EDFC5-0D47-4A6E-B604-4A02D5E1AF09}" destId="{45FFF79F-5019-4574-8947-A751535CC903}" srcOrd="3" destOrd="0" parTransId="{4D6CE258-731E-49D8-ABD9-288CE57BDBF1}" sibTransId="{74A8627A-3CD6-437C-8DD7-2F47D8EA61DA}"/>
    <dgm:cxn modelId="{D889BBC1-106C-424D-9638-BC58287FF5BA}" type="presOf" srcId="{2279B329-55CD-452E-A40E-608906C4A29D}" destId="{18D53E39-45D7-4204-AF14-1DE274CED7FC}" srcOrd="0" destOrd="0" presId="urn:microsoft.com/office/officeart/2005/8/layout/vList2"/>
    <dgm:cxn modelId="{D2B35DDB-6D3A-405C-B5FB-C7002D077041}" srcId="{C11EDFC5-0D47-4A6E-B604-4A02D5E1AF09}" destId="{8EE13920-3B80-44FD-93FC-65ACD91236CD}" srcOrd="1" destOrd="0" parTransId="{A3CEEE7E-3BF5-47BA-A196-FA0BC0B08508}" sibTransId="{47FCF562-CFCA-4D7F-8CC9-E24D1ACEC0DA}"/>
    <dgm:cxn modelId="{88DFBBE3-1C47-4450-8CB1-54C536A7050F}" type="presOf" srcId="{45FFF79F-5019-4574-8947-A751535CC903}" destId="{FB9D0631-CE1A-4AA7-8AB2-68957221A006}" srcOrd="0" destOrd="0" presId="urn:microsoft.com/office/officeart/2005/8/layout/vList2"/>
    <dgm:cxn modelId="{2060ADE6-3DAD-4506-B0C2-C7102D31D63F}" type="presOf" srcId="{B82D058E-B17F-4669-A922-42C76623F854}" destId="{04830E4A-99D8-4E1B-BA40-99E6D2DBBED2}" srcOrd="0" destOrd="0" presId="urn:microsoft.com/office/officeart/2005/8/layout/vList2"/>
    <dgm:cxn modelId="{DFF081F5-C064-46CB-A156-812B62596796}" srcId="{C11EDFC5-0D47-4A6E-B604-4A02D5E1AF09}" destId="{2279B329-55CD-452E-A40E-608906C4A29D}" srcOrd="0" destOrd="0" parTransId="{BA1CEA88-5645-445C-9513-B2377A4FC245}" sibTransId="{73E43D2B-3C79-4ED6-9D6A-E2E05BFC2928}"/>
    <dgm:cxn modelId="{A2E566A8-7B36-4813-B8BF-77ADFE43CC2F}" type="presParOf" srcId="{65531D4D-5CC5-4051-B21D-645D486B47D9}" destId="{18D53E39-45D7-4204-AF14-1DE274CED7FC}" srcOrd="0" destOrd="0" presId="urn:microsoft.com/office/officeart/2005/8/layout/vList2"/>
    <dgm:cxn modelId="{7939D74D-DA06-4853-98A3-9BDFFA2598F8}" type="presParOf" srcId="{65531D4D-5CC5-4051-B21D-645D486B47D9}" destId="{EE8B632A-3EE9-40DC-9C7B-9415F9E7DD40}" srcOrd="1" destOrd="0" presId="urn:microsoft.com/office/officeart/2005/8/layout/vList2"/>
    <dgm:cxn modelId="{8DD3C943-90C2-4EBF-80C0-39F5FF2E1B77}" type="presParOf" srcId="{65531D4D-5CC5-4051-B21D-645D486B47D9}" destId="{08973AA6-F68E-4412-93BE-FCDF49F07AED}" srcOrd="2" destOrd="0" presId="urn:microsoft.com/office/officeart/2005/8/layout/vList2"/>
    <dgm:cxn modelId="{97864E7D-A2B9-49C4-9C6D-55B1040F8644}" type="presParOf" srcId="{65531D4D-5CC5-4051-B21D-645D486B47D9}" destId="{3E810015-1CD1-4C3C-AA35-66C715A5F175}" srcOrd="3" destOrd="0" presId="urn:microsoft.com/office/officeart/2005/8/layout/vList2"/>
    <dgm:cxn modelId="{C4FEC05B-83CF-49BB-992D-892E2DDFD23C}" type="presParOf" srcId="{65531D4D-5CC5-4051-B21D-645D486B47D9}" destId="{04830E4A-99D8-4E1B-BA40-99E6D2DBBED2}" srcOrd="4" destOrd="0" presId="urn:microsoft.com/office/officeart/2005/8/layout/vList2"/>
    <dgm:cxn modelId="{41B5395B-833A-4485-879F-9C27EDEDE19E}" type="presParOf" srcId="{65531D4D-5CC5-4051-B21D-645D486B47D9}" destId="{ACFC3211-98CC-4FA5-8AEF-1CED46618E94}" srcOrd="5" destOrd="0" presId="urn:microsoft.com/office/officeart/2005/8/layout/vList2"/>
    <dgm:cxn modelId="{70653F78-6CAA-4BB8-ABE7-E2537AE3188C}" type="presParOf" srcId="{65531D4D-5CC5-4051-B21D-645D486B47D9}" destId="{FB9D0631-CE1A-4AA7-8AB2-68957221A00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A823EF-EA60-4B50-B908-1035E5A7FD4F}">
      <dsp:nvSpPr>
        <dsp:cNvPr id="0" name=""/>
        <dsp:cNvSpPr/>
      </dsp:nvSpPr>
      <dsp:spPr>
        <a:xfrm>
          <a:off x="0" y="50138"/>
          <a:ext cx="10515600"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MY" sz="2200" kern="1200"/>
            <a:t>Temporal Order:</a:t>
          </a:r>
          <a:endParaRPr lang="en-US" sz="2200" kern="1200"/>
        </a:p>
      </dsp:txBody>
      <dsp:txXfrm>
        <a:off x="25759" y="75897"/>
        <a:ext cx="10464082" cy="476152"/>
      </dsp:txXfrm>
    </dsp:sp>
    <dsp:sp modelId="{25D2D227-0316-49AA-A453-F2098DC736DF}">
      <dsp:nvSpPr>
        <dsp:cNvPr id="0" name=""/>
        <dsp:cNvSpPr/>
      </dsp:nvSpPr>
      <dsp:spPr>
        <a:xfrm>
          <a:off x="0" y="577808"/>
          <a:ext cx="10515600"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MY" sz="1700" kern="1200"/>
            <a:t>Unlike other types of data, time-series data has a natural temporal ordering. This makes time-series data unique because the order of data matters and cannot be shuffled.</a:t>
          </a:r>
          <a:endParaRPr lang="en-US" sz="1700" kern="1200"/>
        </a:p>
      </dsp:txBody>
      <dsp:txXfrm>
        <a:off x="0" y="577808"/>
        <a:ext cx="10515600" cy="535095"/>
      </dsp:txXfrm>
    </dsp:sp>
    <dsp:sp modelId="{ED68209E-0110-4D22-B421-E2C1844B6C49}">
      <dsp:nvSpPr>
        <dsp:cNvPr id="0" name=""/>
        <dsp:cNvSpPr/>
      </dsp:nvSpPr>
      <dsp:spPr>
        <a:xfrm>
          <a:off x="0" y="1112903"/>
          <a:ext cx="10515600" cy="5276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MY" sz="2200" kern="1200"/>
            <a:t>Trend:</a:t>
          </a:r>
          <a:endParaRPr lang="en-US" sz="2200" kern="1200"/>
        </a:p>
      </dsp:txBody>
      <dsp:txXfrm>
        <a:off x="25759" y="1138662"/>
        <a:ext cx="10464082" cy="476152"/>
      </dsp:txXfrm>
    </dsp:sp>
    <dsp:sp modelId="{C9121442-DC53-4486-AACF-8C6131C6E2D4}">
      <dsp:nvSpPr>
        <dsp:cNvPr id="0" name=""/>
        <dsp:cNvSpPr/>
      </dsp:nvSpPr>
      <dsp:spPr>
        <a:xfrm>
          <a:off x="0" y="1640574"/>
          <a:ext cx="10515600"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MY" sz="1700" kern="1200"/>
            <a:t>Over longer time intervals, time-series data might exhibit a trend, which is a consistent upward or downward movement.</a:t>
          </a:r>
          <a:endParaRPr lang="en-US" sz="1700" kern="1200"/>
        </a:p>
      </dsp:txBody>
      <dsp:txXfrm>
        <a:off x="0" y="1640574"/>
        <a:ext cx="10515600" cy="535095"/>
      </dsp:txXfrm>
    </dsp:sp>
    <dsp:sp modelId="{3E6ADCF4-9A82-4A57-8D20-4C311A074024}">
      <dsp:nvSpPr>
        <dsp:cNvPr id="0" name=""/>
        <dsp:cNvSpPr/>
      </dsp:nvSpPr>
      <dsp:spPr>
        <a:xfrm>
          <a:off x="0" y="2175669"/>
          <a:ext cx="10515600" cy="5276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MY" sz="2200" kern="1200"/>
            <a:t>Seasonality:</a:t>
          </a:r>
          <a:endParaRPr lang="en-US" sz="2200" kern="1200"/>
        </a:p>
      </dsp:txBody>
      <dsp:txXfrm>
        <a:off x="25759" y="2201428"/>
        <a:ext cx="10464082" cy="476152"/>
      </dsp:txXfrm>
    </dsp:sp>
    <dsp:sp modelId="{AEF5CF75-9F25-450E-B19E-96CB34E69490}">
      <dsp:nvSpPr>
        <dsp:cNvPr id="0" name=""/>
        <dsp:cNvSpPr/>
      </dsp:nvSpPr>
      <dsp:spPr>
        <a:xfrm>
          <a:off x="0" y="2703339"/>
          <a:ext cx="10515600"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MY" sz="1700" kern="1200"/>
            <a:t>Time-series data can exhibit patterns at consistent intervals, known as seasonality. For example, retail sales might increase during the holiday season every year.</a:t>
          </a:r>
          <a:endParaRPr lang="en-US" sz="1700" kern="1200"/>
        </a:p>
      </dsp:txBody>
      <dsp:txXfrm>
        <a:off x="0" y="2703339"/>
        <a:ext cx="10515600" cy="535095"/>
      </dsp:txXfrm>
    </dsp:sp>
    <dsp:sp modelId="{06FA6599-5AE9-48F4-A070-66C4EAC9FEF6}">
      <dsp:nvSpPr>
        <dsp:cNvPr id="0" name=""/>
        <dsp:cNvSpPr/>
      </dsp:nvSpPr>
      <dsp:spPr>
        <a:xfrm>
          <a:off x="0" y="3238434"/>
          <a:ext cx="10515600" cy="5276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MY" sz="2200" kern="1200"/>
            <a:t>Cyclicity:</a:t>
          </a:r>
          <a:endParaRPr lang="en-US" sz="2200" kern="1200"/>
        </a:p>
      </dsp:txBody>
      <dsp:txXfrm>
        <a:off x="25759" y="3264193"/>
        <a:ext cx="10464082" cy="476152"/>
      </dsp:txXfrm>
    </dsp:sp>
    <dsp:sp modelId="{9D6A48DE-712B-4586-A857-93619BAA4DAB}">
      <dsp:nvSpPr>
        <dsp:cNvPr id="0" name=""/>
        <dsp:cNvSpPr/>
      </dsp:nvSpPr>
      <dsp:spPr>
        <a:xfrm>
          <a:off x="0" y="3766104"/>
          <a:ext cx="10515600"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MY" sz="1700" kern="1200"/>
            <a:t>Unlike seasonality, where patterns are observed at fixed known intervals, cycles occur when the data exhibits rises and falls that are not of a fixed frequency.</a:t>
          </a:r>
          <a:endParaRPr lang="en-US" sz="1700" kern="1200"/>
        </a:p>
      </dsp:txBody>
      <dsp:txXfrm>
        <a:off x="0" y="3766104"/>
        <a:ext cx="10515600" cy="53509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DBF23-5CA4-4B31-B0E8-53F4DA347104}">
      <dsp:nvSpPr>
        <dsp:cNvPr id="0" name=""/>
        <dsp:cNvSpPr/>
      </dsp:nvSpPr>
      <dsp:spPr>
        <a:xfrm>
          <a:off x="0" y="297638"/>
          <a:ext cx="10515600" cy="12097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MY" sz="2200" kern="1200"/>
            <a:t>Noise and Outliers: Time-series data often contains noise or outliers. Robust distance measures can capture the underlying pattern in the presence of such irregularities and ensure that the clustering isn't overly influenced by them.</a:t>
          </a:r>
          <a:endParaRPr lang="en-US" sz="2200" kern="1200"/>
        </a:p>
      </dsp:txBody>
      <dsp:txXfrm>
        <a:off x="59057" y="356695"/>
        <a:ext cx="10397486" cy="1091666"/>
      </dsp:txXfrm>
    </dsp:sp>
    <dsp:sp modelId="{2DCDC56D-49C1-4CCB-AD65-AEEECA22015E}">
      <dsp:nvSpPr>
        <dsp:cNvPr id="0" name=""/>
        <dsp:cNvSpPr/>
      </dsp:nvSpPr>
      <dsp:spPr>
        <a:xfrm>
          <a:off x="0" y="1570778"/>
          <a:ext cx="10515600" cy="12097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MY" sz="2200" kern="1200"/>
            <a:t>Shape and Amplitude Variations: Different time series might have the same shape (pattern) but different amplitudes, or vice versa. Distance measures allow for capturing the similarity in shapes or amplitudes, depending on the measure and its configuration.</a:t>
          </a:r>
          <a:endParaRPr lang="en-US" sz="2200" kern="1200"/>
        </a:p>
      </dsp:txBody>
      <dsp:txXfrm>
        <a:off x="59057" y="1629835"/>
        <a:ext cx="10397486" cy="1091666"/>
      </dsp:txXfrm>
    </dsp:sp>
    <dsp:sp modelId="{AA1ED839-8ECD-4775-8D0A-95910F95F423}">
      <dsp:nvSpPr>
        <dsp:cNvPr id="0" name=""/>
        <dsp:cNvSpPr/>
      </dsp:nvSpPr>
      <dsp:spPr>
        <a:xfrm>
          <a:off x="0" y="2843919"/>
          <a:ext cx="10515600" cy="12097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MY" sz="2200" kern="1200"/>
            <a:t>Phase Variations: In some instances, time series might be out-of-phase, meaning that similar patterns occur but are shifted in time. Some distance measures, such as DTW, allow for capturing similarities even when series are out of phase.</a:t>
          </a:r>
          <a:endParaRPr lang="en-US" sz="2200" kern="1200"/>
        </a:p>
      </dsp:txBody>
      <dsp:txXfrm>
        <a:off x="59057" y="2902976"/>
        <a:ext cx="10397486" cy="10916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0064EA-2C9E-4A61-940B-BCFC61674C36}">
      <dsp:nvSpPr>
        <dsp:cNvPr id="0" name=""/>
        <dsp:cNvSpPr/>
      </dsp:nvSpPr>
      <dsp:spPr>
        <a:xfrm>
          <a:off x="0" y="383004"/>
          <a:ext cx="10515600" cy="115478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MY" sz="2100" kern="1200"/>
            <a:t>Flexibility in Defining Similarity: Different applications might have different definitions of what makes two time-series "similar." Distance measures provide a mechanism to encode this definition of similarity.</a:t>
          </a:r>
          <a:endParaRPr lang="en-US" sz="2100" kern="1200"/>
        </a:p>
      </dsp:txBody>
      <dsp:txXfrm>
        <a:off x="56372" y="439376"/>
        <a:ext cx="10402856" cy="1042045"/>
      </dsp:txXfrm>
    </dsp:sp>
    <dsp:sp modelId="{935D7960-98A9-439C-8B52-4D6C0706F5E2}">
      <dsp:nvSpPr>
        <dsp:cNvPr id="0" name=""/>
        <dsp:cNvSpPr/>
      </dsp:nvSpPr>
      <dsp:spPr>
        <a:xfrm>
          <a:off x="0" y="1598274"/>
          <a:ext cx="10515600" cy="115478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MY" sz="2100" kern="1200"/>
            <a:t>Scalability for Large Datasets: Clustering algorithms require a way to compare and group large datasets efficiently. Distance measures, when chosen appropriately, can offer efficient and scalable solutions for large time-series datasets.</a:t>
          </a:r>
          <a:endParaRPr lang="en-US" sz="2100" kern="1200"/>
        </a:p>
      </dsp:txBody>
      <dsp:txXfrm>
        <a:off x="56372" y="1654646"/>
        <a:ext cx="10402856" cy="1042045"/>
      </dsp:txXfrm>
    </dsp:sp>
    <dsp:sp modelId="{B83EB5CC-412A-4953-9FC5-55DFCB442A73}">
      <dsp:nvSpPr>
        <dsp:cNvPr id="0" name=""/>
        <dsp:cNvSpPr/>
      </dsp:nvSpPr>
      <dsp:spPr>
        <a:xfrm>
          <a:off x="0" y="2813544"/>
          <a:ext cx="10515600" cy="115478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MY" sz="2100" kern="1200"/>
            <a:t>Enhancing Clustering Quality: The choice of distance measure can significantly impact the quality of the resulting clusters. A well-chosen measure can lead to meaningful and coherent clusters, while an inappropriate one might yield disjointed or incoherent groupings.</a:t>
          </a:r>
          <a:endParaRPr lang="en-US" sz="2100" kern="1200"/>
        </a:p>
      </dsp:txBody>
      <dsp:txXfrm>
        <a:off x="56372" y="2869916"/>
        <a:ext cx="10402856" cy="104204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966270-31D8-4C30-9153-8DCFCB1D6A93}">
      <dsp:nvSpPr>
        <dsp:cNvPr id="0" name=""/>
        <dsp:cNvSpPr/>
      </dsp:nvSpPr>
      <dsp:spPr>
        <a:xfrm>
          <a:off x="0" y="275949"/>
          <a:ext cx="10515600" cy="5756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MY" sz="2400" kern="1200"/>
            <a:t>Let's illustrate this with a simple example:</a:t>
          </a:r>
          <a:endParaRPr lang="en-US" sz="2400" kern="1200"/>
        </a:p>
      </dsp:txBody>
      <dsp:txXfrm>
        <a:off x="28100" y="304049"/>
        <a:ext cx="10459400" cy="519439"/>
      </dsp:txXfrm>
    </dsp:sp>
    <dsp:sp modelId="{2977C49B-E24B-42DA-8457-52ECB0EA9C3C}">
      <dsp:nvSpPr>
        <dsp:cNvPr id="0" name=""/>
        <dsp:cNvSpPr/>
      </dsp:nvSpPr>
      <dsp:spPr>
        <a:xfrm>
          <a:off x="0" y="920709"/>
          <a:ext cx="10515600" cy="575639"/>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MY" sz="2400" kern="1200"/>
            <a:t>Euclidean Distance in Time Series:</a:t>
          </a:r>
          <a:endParaRPr lang="en-US" sz="2400" kern="1200"/>
        </a:p>
      </dsp:txBody>
      <dsp:txXfrm>
        <a:off x="28100" y="948809"/>
        <a:ext cx="10459400" cy="519439"/>
      </dsp:txXfrm>
    </dsp:sp>
    <dsp:sp modelId="{0B07E269-A711-47FB-849F-40E0A11DD3D2}">
      <dsp:nvSpPr>
        <dsp:cNvPr id="0" name=""/>
        <dsp:cNvSpPr/>
      </dsp:nvSpPr>
      <dsp:spPr>
        <a:xfrm>
          <a:off x="0" y="1565469"/>
          <a:ext cx="10515600" cy="575639"/>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MY" sz="2400" kern="1200"/>
            <a:t>Suppose we have two time series data:</a:t>
          </a:r>
          <a:endParaRPr lang="en-US" sz="2400" kern="1200"/>
        </a:p>
      </dsp:txBody>
      <dsp:txXfrm>
        <a:off x="28100" y="1593569"/>
        <a:ext cx="10459400" cy="519439"/>
      </dsp:txXfrm>
    </dsp:sp>
    <dsp:sp modelId="{35ABF4E2-2E3C-41B2-8AD9-D29E2F124B4A}">
      <dsp:nvSpPr>
        <dsp:cNvPr id="0" name=""/>
        <dsp:cNvSpPr/>
      </dsp:nvSpPr>
      <dsp:spPr>
        <a:xfrm>
          <a:off x="0" y="2210229"/>
          <a:ext cx="10515600" cy="575639"/>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MY" sz="2400" kern="1200"/>
            <a:t>Time Series A: [10, 12, 15, 20]</a:t>
          </a:r>
          <a:endParaRPr lang="en-US" sz="2400" kern="1200"/>
        </a:p>
      </dsp:txBody>
      <dsp:txXfrm>
        <a:off x="28100" y="2238329"/>
        <a:ext cx="10459400" cy="519439"/>
      </dsp:txXfrm>
    </dsp:sp>
    <dsp:sp modelId="{13AAD40A-404F-4410-8EAF-630139821D6C}">
      <dsp:nvSpPr>
        <dsp:cNvPr id="0" name=""/>
        <dsp:cNvSpPr/>
      </dsp:nvSpPr>
      <dsp:spPr>
        <a:xfrm>
          <a:off x="0" y="2854989"/>
          <a:ext cx="10515600" cy="575639"/>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MY" sz="2400" kern="1200"/>
            <a:t>Time Series B: [8, 11, 16, 19]</a:t>
          </a:r>
          <a:endParaRPr lang="en-US" sz="2400" kern="1200"/>
        </a:p>
      </dsp:txBody>
      <dsp:txXfrm>
        <a:off x="28100" y="2883089"/>
        <a:ext cx="10459400" cy="519439"/>
      </dsp:txXfrm>
    </dsp:sp>
    <dsp:sp modelId="{443A0867-BC17-4431-AF48-C213268AE254}">
      <dsp:nvSpPr>
        <dsp:cNvPr id="0" name=""/>
        <dsp:cNvSpPr/>
      </dsp:nvSpPr>
      <dsp:spPr>
        <a:xfrm>
          <a:off x="0" y="3499749"/>
          <a:ext cx="10515600" cy="57563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MY" sz="2400" kern="1200"/>
            <a:t>These represent observations made at four consecutive time points for each series.</a:t>
          </a:r>
          <a:endParaRPr lang="en-US" sz="2400" kern="1200"/>
        </a:p>
      </dsp:txBody>
      <dsp:txXfrm>
        <a:off x="28100" y="3527849"/>
        <a:ext cx="10459400" cy="51943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3F243-9FA0-4DB8-9F80-0EE60663D3EE}">
      <dsp:nvSpPr>
        <dsp:cNvPr id="0" name=""/>
        <dsp:cNvSpPr/>
      </dsp:nvSpPr>
      <dsp:spPr>
        <a:xfrm>
          <a:off x="0" y="32228"/>
          <a:ext cx="10515600" cy="879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MY" sz="1600" kern="1200"/>
            <a:t>Once two time series have been converted into their SAX representations, the distance between them can be quickly computed using a word-based distance measure. One of the most commonly used measures for this purpose is the "MINDIST" measure. Here's how you can compute the MINDIST between two SAX words.</a:t>
          </a:r>
          <a:endParaRPr lang="en-US" sz="1600" kern="1200"/>
        </a:p>
      </dsp:txBody>
      <dsp:txXfrm>
        <a:off x="42950" y="75178"/>
        <a:ext cx="10429700" cy="793940"/>
      </dsp:txXfrm>
    </dsp:sp>
    <dsp:sp modelId="{A6EB6C55-7650-4008-80EC-A70BF9BA83E5}">
      <dsp:nvSpPr>
        <dsp:cNvPr id="0" name=""/>
        <dsp:cNvSpPr/>
      </dsp:nvSpPr>
      <dsp:spPr>
        <a:xfrm>
          <a:off x="0" y="958149"/>
          <a:ext cx="10515600" cy="87984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MY" sz="1600" kern="1200"/>
            <a:t>SAX Alphabet: Given the alphabet size of 3, we have the symbols {a, b, c}.</a:t>
          </a:r>
          <a:endParaRPr lang="en-US" sz="1600" kern="1200"/>
        </a:p>
      </dsp:txBody>
      <dsp:txXfrm>
        <a:off x="42950" y="1001099"/>
        <a:ext cx="10429700" cy="793940"/>
      </dsp:txXfrm>
    </dsp:sp>
    <dsp:sp modelId="{9A4CE2D7-B74A-410E-8012-29669B557389}">
      <dsp:nvSpPr>
        <dsp:cNvPr id="0" name=""/>
        <dsp:cNvSpPr/>
      </dsp:nvSpPr>
      <dsp:spPr>
        <a:xfrm>
          <a:off x="0" y="1884069"/>
          <a:ext cx="10515600" cy="87984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MY" sz="1600" kern="1200"/>
            <a:t>Breakpoints: Assuming a Gaussian distribution, the breakpoints are approximately -0.43 and 0.43.</a:t>
          </a:r>
          <a:endParaRPr lang="en-US" sz="1600" kern="1200"/>
        </a:p>
      </dsp:txBody>
      <dsp:txXfrm>
        <a:off x="42950" y="1927019"/>
        <a:ext cx="10429700" cy="793940"/>
      </dsp:txXfrm>
    </dsp:sp>
    <dsp:sp modelId="{DED5879F-3D4D-4949-93B6-798907560C16}">
      <dsp:nvSpPr>
        <dsp:cNvPr id="0" name=""/>
        <dsp:cNvSpPr/>
      </dsp:nvSpPr>
      <dsp:spPr>
        <a:xfrm>
          <a:off x="0" y="2809989"/>
          <a:ext cx="10515600" cy="8798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MY" sz="1600" kern="1200"/>
            <a:t>Lookup Table: This table provides the distances between adjacent symbols based on the breakpoints. For an alphabet of size 3, the distances are:</a:t>
          </a:r>
          <a:endParaRPr lang="en-US" sz="1600" kern="1200"/>
        </a:p>
      </dsp:txBody>
      <dsp:txXfrm>
        <a:off x="42950" y="2852939"/>
        <a:ext cx="10429700" cy="793940"/>
      </dsp:txXfrm>
    </dsp:sp>
    <dsp:sp modelId="{0326C0E6-1F9D-429D-A87C-263FCF3D2719}">
      <dsp:nvSpPr>
        <dsp:cNvPr id="0" name=""/>
        <dsp:cNvSpPr/>
      </dsp:nvSpPr>
      <dsp:spPr>
        <a:xfrm>
          <a:off x="0" y="3689829"/>
          <a:ext cx="10515600"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MY" sz="1200" kern="1200"/>
            <a:t>Between a and b: 0.43 (the first breakpoint)</a:t>
          </a:r>
          <a:endParaRPr lang="en-US" sz="1200" kern="1200"/>
        </a:p>
        <a:p>
          <a:pPr marL="114300" lvl="1" indent="-114300" algn="l" defTabSz="533400">
            <a:lnSpc>
              <a:spcPct val="90000"/>
            </a:lnSpc>
            <a:spcBef>
              <a:spcPct val="0"/>
            </a:spcBef>
            <a:spcAft>
              <a:spcPct val="20000"/>
            </a:spcAft>
            <a:buChar char="•"/>
          </a:pPr>
          <a:r>
            <a:rPr lang="en-MY" sz="1200" kern="1200"/>
            <a:t>Between b and c: 0.43 (the difference between the two breakpoints)</a:t>
          </a:r>
          <a:endParaRPr lang="en-US" sz="1200" kern="1200"/>
        </a:p>
        <a:p>
          <a:pPr marL="114300" lvl="1" indent="-114300" algn="l" defTabSz="533400">
            <a:lnSpc>
              <a:spcPct val="90000"/>
            </a:lnSpc>
            <a:spcBef>
              <a:spcPct val="0"/>
            </a:spcBef>
            <a:spcAft>
              <a:spcPct val="20000"/>
            </a:spcAft>
            <a:buChar char="•"/>
          </a:pPr>
          <a:r>
            <a:rPr lang="en-MY" sz="1200" kern="1200"/>
            <a:t>Between a and c: 0.86 (sum of the two distances)</a:t>
          </a:r>
          <a:endParaRPr lang="en-US" sz="1200" kern="1200"/>
        </a:p>
      </dsp:txBody>
      <dsp:txXfrm>
        <a:off x="0" y="3689829"/>
        <a:ext cx="10515600" cy="6292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FB94D-2159-4B79-926C-61E6324F781E}">
      <dsp:nvSpPr>
        <dsp:cNvPr id="0" name=""/>
        <dsp:cNvSpPr/>
      </dsp:nvSpPr>
      <dsp:spPr>
        <a:xfrm>
          <a:off x="0" y="21091"/>
          <a:ext cx="1051560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MY" sz="3100" b="0" i="0" kern="1200"/>
            <a:t>Given two SAX words: </a:t>
          </a:r>
          <a:r>
            <a:rPr lang="en-MY" sz="3100" b="0" i="1" kern="1200"/>
            <a:t>A</a:t>
          </a:r>
          <a:r>
            <a:rPr lang="en-MY" sz="3100" b="0" i="0" kern="1200"/>
            <a:t>=</a:t>
          </a:r>
          <a:r>
            <a:rPr lang="en-MY" sz="3100" b="0" i="1" kern="1200"/>
            <a:t>abca</a:t>
          </a:r>
          <a:r>
            <a:rPr lang="en-MY" sz="3100" b="0" i="0" kern="1200"/>
            <a:t> </a:t>
          </a:r>
          <a:r>
            <a:rPr lang="en-MY" sz="3100" kern="1200"/>
            <a:t> </a:t>
          </a:r>
          <a:r>
            <a:rPr lang="en-MY" sz="3100" b="0" i="1" kern="1200"/>
            <a:t>B</a:t>
          </a:r>
          <a:r>
            <a:rPr lang="en-MY" sz="3100" b="0" i="0" kern="1200"/>
            <a:t>=</a:t>
          </a:r>
          <a:r>
            <a:rPr lang="en-MY" sz="3100" b="0" i="1" kern="1200"/>
            <a:t>abba</a:t>
          </a:r>
          <a:endParaRPr lang="en-US" sz="3100" kern="1200"/>
        </a:p>
      </dsp:txBody>
      <dsp:txXfrm>
        <a:off x="36296" y="57387"/>
        <a:ext cx="10443008" cy="670943"/>
      </dsp:txXfrm>
    </dsp:sp>
    <dsp:sp modelId="{8A8A0767-B022-459F-8B95-563CDBEF7A4A}">
      <dsp:nvSpPr>
        <dsp:cNvPr id="0" name=""/>
        <dsp:cNvSpPr/>
      </dsp:nvSpPr>
      <dsp:spPr>
        <a:xfrm>
          <a:off x="0" y="853906"/>
          <a:ext cx="1051560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MY" sz="3100" b="1" i="0" kern="1200"/>
            <a:t>Compute Pairwise Distances</a:t>
          </a:r>
          <a:r>
            <a:rPr lang="en-MY" sz="3100" b="0" i="0" kern="1200"/>
            <a:t>:</a:t>
          </a:r>
          <a:endParaRPr lang="en-US" sz="3100" kern="1200"/>
        </a:p>
      </dsp:txBody>
      <dsp:txXfrm>
        <a:off x="36296" y="890202"/>
        <a:ext cx="10443008" cy="670943"/>
      </dsp:txXfrm>
    </dsp:sp>
    <dsp:sp modelId="{D72C257E-0DD1-4420-B46F-274FFC938B1E}">
      <dsp:nvSpPr>
        <dsp:cNvPr id="0" name=""/>
        <dsp:cNvSpPr/>
      </dsp:nvSpPr>
      <dsp:spPr>
        <a:xfrm>
          <a:off x="0" y="1597441"/>
          <a:ext cx="10515600" cy="1989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MY" sz="2400" b="0" i="0" kern="1200"/>
            <a:t>For the 1st position: </a:t>
          </a:r>
          <a:r>
            <a:rPr lang="en-MY" sz="2400" b="0" i="1" kern="1200"/>
            <a:t>A</a:t>
          </a:r>
          <a:r>
            <a:rPr lang="en-MY" sz="2400" b="0" i="0" kern="1200"/>
            <a:t>[1]=</a:t>
          </a:r>
          <a:r>
            <a:rPr lang="en-MY" sz="2400" b="0" i="1" kern="1200"/>
            <a:t>a</a:t>
          </a:r>
          <a:r>
            <a:rPr lang="en-MY" sz="2400" b="0" i="0" kern="1200"/>
            <a:t> and </a:t>
          </a:r>
          <a:r>
            <a:rPr lang="en-MY" sz="2400" b="0" i="1" kern="1200"/>
            <a:t>B</a:t>
          </a:r>
          <a:r>
            <a:rPr lang="en-MY" sz="2400" b="0" i="0" kern="1200"/>
            <a:t>[1]=</a:t>
          </a:r>
          <a:r>
            <a:rPr lang="en-MY" sz="2400" b="0" i="1" kern="1200"/>
            <a:t>a</a:t>
          </a:r>
          <a:r>
            <a:rPr lang="en-MY" sz="2400" b="0" i="0" kern="1200"/>
            <a:t> -&gt; distance = 0 (same symbol)</a:t>
          </a:r>
          <a:endParaRPr lang="en-US" sz="2400" kern="1200"/>
        </a:p>
        <a:p>
          <a:pPr marL="228600" lvl="1" indent="-228600" algn="l" defTabSz="1066800">
            <a:lnSpc>
              <a:spcPct val="90000"/>
            </a:lnSpc>
            <a:spcBef>
              <a:spcPct val="0"/>
            </a:spcBef>
            <a:spcAft>
              <a:spcPct val="20000"/>
            </a:spcAft>
            <a:buChar char="•"/>
          </a:pPr>
          <a:r>
            <a:rPr lang="en-MY" sz="2400" b="0" i="0" kern="1200"/>
            <a:t>For the 2nd position: </a:t>
          </a:r>
          <a:r>
            <a:rPr lang="en-MY" sz="2400" b="0" i="1" kern="1200"/>
            <a:t>A</a:t>
          </a:r>
          <a:r>
            <a:rPr lang="en-MY" sz="2400" b="0" i="0" kern="1200"/>
            <a:t>[2]=</a:t>
          </a:r>
          <a:r>
            <a:rPr lang="en-MY" sz="2400" b="0" i="1" kern="1200"/>
            <a:t>b</a:t>
          </a:r>
          <a:r>
            <a:rPr lang="en-MY" sz="2400" b="0" i="0" kern="1200"/>
            <a:t> and </a:t>
          </a:r>
          <a:r>
            <a:rPr lang="en-MY" sz="2400" b="0" i="1" kern="1200"/>
            <a:t>B</a:t>
          </a:r>
          <a:r>
            <a:rPr lang="en-MY" sz="2400" b="0" i="0" kern="1200"/>
            <a:t>[2]=</a:t>
          </a:r>
          <a:r>
            <a:rPr lang="en-MY" sz="2400" b="0" i="1" kern="1200"/>
            <a:t>b</a:t>
          </a:r>
          <a:r>
            <a:rPr lang="en-MY" sz="2400" b="0" i="0" kern="1200"/>
            <a:t> -&gt; distance = 0 (same symbol)</a:t>
          </a:r>
          <a:endParaRPr lang="en-US" sz="2400" kern="1200"/>
        </a:p>
        <a:p>
          <a:pPr marL="228600" lvl="1" indent="-228600" algn="l" defTabSz="1066800">
            <a:lnSpc>
              <a:spcPct val="90000"/>
            </a:lnSpc>
            <a:spcBef>
              <a:spcPct val="0"/>
            </a:spcBef>
            <a:spcAft>
              <a:spcPct val="20000"/>
            </a:spcAft>
            <a:buChar char="•"/>
          </a:pPr>
          <a:r>
            <a:rPr lang="en-MY" sz="2400" b="0" i="0" kern="1200"/>
            <a:t>For the 3rd position: </a:t>
          </a:r>
          <a:r>
            <a:rPr lang="en-MY" sz="2400" b="0" i="1" kern="1200"/>
            <a:t>A</a:t>
          </a:r>
          <a:r>
            <a:rPr lang="en-MY" sz="2400" b="0" i="0" kern="1200"/>
            <a:t>[3]=</a:t>
          </a:r>
          <a:r>
            <a:rPr lang="en-MY" sz="2400" b="0" i="1" kern="1200"/>
            <a:t>c</a:t>
          </a:r>
          <a:r>
            <a:rPr lang="en-MY" sz="2400" b="0" i="0" kern="1200"/>
            <a:t> and </a:t>
          </a:r>
          <a:r>
            <a:rPr lang="en-MY" sz="2400" b="0" i="1" kern="1200"/>
            <a:t>B</a:t>
          </a:r>
          <a:r>
            <a:rPr lang="en-MY" sz="2400" b="0" i="0" kern="1200"/>
            <a:t>[3]=</a:t>
          </a:r>
          <a:r>
            <a:rPr lang="en-MY" sz="2400" b="0" i="1" kern="1200"/>
            <a:t>b</a:t>
          </a:r>
          <a:r>
            <a:rPr lang="en-MY" sz="2400" b="0" i="0" kern="1200"/>
            <a:t> -&gt; distance = 0.43 (from the lookup table for b to c)</a:t>
          </a:r>
          <a:endParaRPr lang="en-US" sz="2400" kern="1200"/>
        </a:p>
        <a:p>
          <a:pPr marL="228600" lvl="1" indent="-228600" algn="l" defTabSz="1066800">
            <a:lnSpc>
              <a:spcPct val="90000"/>
            </a:lnSpc>
            <a:spcBef>
              <a:spcPct val="0"/>
            </a:spcBef>
            <a:spcAft>
              <a:spcPct val="20000"/>
            </a:spcAft>
            <a:buChar char="•"/>
          </a:pPr>
          <a:r>
            <a:rPr lang="en-MY" sz="2400" b="0" i="0" kern="1200"/>
            <a:t>For the 4th position: </a:t>
          </a:r>
          <a:r>
            <a:rPr lang="en-MY" sz="2400" b="0" i="1" kern="1200"/>
            <a:t>A</a:t>
          </a:r>
          <a:r>
            <a:rPr lang="en-MY" sz="2400" b="0" i="0" kern="1200"/>
            <a:t>[4]=</a:t>
          </a:r>
          <a:r>
            <a:rPr lang="en-MY" sz="2400" b="0" i="1" kern="1200"/>
            <a:t>a</a:t>
          </a:r>
          <a:r>
            <a:rPr lang="en-MY" sz="2400" b="0" i="0" kern="1200"/>
            <a:t> and </a:t>
          </a:r>
          <a:r>
            <a:rPr lang="en-MY" sz="2400" b="0" i="1" kern="1200"/>
            <a:t>B</a:t>
          </a:r>
          <a:r>
            <a:rPr lang="en-MY" sz="2400" b="0" i="0" kern="1200"/>
            <a:t>[4]=</a:t>
          </a:r>
          <a:r>
            <a:rPr lang="en-MY" sz="2400" b="0" i="1" kern="1200"/>
            <a:t>a</a:t>
          </a:r>
          <a:r>
            <a:rPr lang="en-MY" sz="2400" b="0" i="0" kern="1200"/>
            <a:t> -&gt; distance = 0 (same symbol)</a:t>
          </a:r>
          <a:endParaRPr lang="en-US" sz="2400" kern="1200"/>
        </a:p>
      </dsp:txBody>
      <dsp:txXfrm>
        <a:off x="0" y="1597441"/>
        <a:ext cx="10515600" cy="1989270"/>
      </dsp:txXfrm>
    </dsp:sp>
    <dsp:sp modelId="{FC82F93D-94B6-4F6A-B73C-A8772F5A1F8A}">
      <dsp:nvSpPr>
        <dsp:cNvPr id="0" name=""/>
        <dsp:cNvSpPr/>
      </dsp:nvSpPr>
      <dsp:spPr>
        <a:xfrm>
          <a:off x="0" y="3586711"/>
          <a:ext cx="10515600" cy="743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MY" sz="3100" b="1" i="0" kern="1200"/>
            <a:t>2. Square the Distances</a:t>
          </a:r>
          <a:r>
            <a:rPr lang="en-MY" sz="3100" b="0" i="0" kern="1200"/>
            <a:t>:</a:t>
          </a:r>
          <a:endParaRPr lang="en-US" sz="3100" kern="1200"/>
        </a:p>
      </dsp:txBody>
      <dsp:txXfrm>
        <a:off x="36296" y="3623007"/>
        <a:ext cx="10443008" cy="67094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2E458F-42B3-41E4-98FA-4DA4998486D9}">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D2FDD7-2AB7-4194-A7C9-15D8E20C3702}">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5322B2-0C13-4101-A71A-5E6BA19E80F1}">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844550">
            <a:lnSpc>
              <a:spcPct val="90000"/>
            </a:lnSpc>
            <a:spcBef>
              <a:spcPct val="0"/>
            </a:spcBef>
            <a:spcAft>
              <a:spcPct val="35000"/>
            </a:spcAft>
            <a:buNone/>
          </a:pPr>
          <a:r>
            <a:rPr lang="en-MY" sz="1900" kern="1200"/>
            <a:t>DTW:Best for: Classic time-series alignment problems where sequences are similar but have temporal shifts. For example, speech processing where spoken words are the same but at different speeds.</a:t>
          </a:r>
          <a:endParaRPr lang="en-US" sz="1900" kern="1200"/>
        </a:p>
      </dsp:txBody>
      <dsp:txXfrm>
        <a:off x="1437631" y="531"/>
        <a:ext cx="9077968" cy="1244702"/>
      </dsp:txXfrm>
    </dsp:sp>
    <dsp:sp modelId="{021BF512-A192-4DFA-97D1-8AC34D3CA027}">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B66138-8359-474E-A860-81EDAD28F674}">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5C14CA-28A6-4304-B6C4-44FA80F08040}">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844550">
            <a:lnSpc>
              <a:spcPct val="90000"/>
            </a:lnSpc>
            <a:spcBef>
              <a:spcPct val="0"/>
            </a:spcBef>
            <a:spcAft>
              <a:spcPct val="35000"/>
            </a:spcAft>
            <a:buNone/>
          </a:pPr>
          <a:r>
            <a:rPr lang="en-MY" sz="1900" kern="1200"/>
            <a:t>Soft-DTW:Best for: When integrating distance metrics into deep learning pipelines for training models that need differentiable distance functions. Useful in handwriting recognition or sensor data analysis.</a:t>
          </a:r>
          <a:endParaRPr lang="en-US" sz="1900" kern="1200"/>
        </a:p>
      </dsp:txBody>
      <dsp:txXfrm>
        <a:off x="1437631" y="1556410"/>
        <a:ext cx="9077968" cy="1244702"/>
      </dsp:txXfrm>
    </dsp:sp>
    <dsp:sp modelId="{95CAF3EC-094A-4485-ACBE-62A96D6D5ACC}">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0F77AB-850D-45A4-82A2-6D47D5F9D2E9}">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B0E3E0-3583-478B-AE23-0DF31E9DEE62}">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844550">
            <a:lnSpc>
              <a:spcPct val="90000"/>
            </a:lnSpc>
            <a:spcBef>
              <a:spcPct val="0"/>
            </a:spcBef>
            <a:spcAft>
              <a:spcPct val="35000"/>
            </a:spcAft>
            <a:buNone/>
          </a:pPr>
          <a:r>
            <a:rPr lang="en-MY" sz="1900" kern="1200"/>
            <a:t>Attention-based Metrics:Best for: Scenarios involving multivariate time-series with complex relationships, such as financial market analysis where multiple indicators interact, or healthcare monitoring where different health metrics influence each other.</a:t>
          </a:r>
          <a:endParaRPr lang="en-US" sz="1900" kern="1200"/>
        </a:p>
      </dsp:txBody>
      <dsp:txXfrm>
        <a:off x="1437631" y="3112289"/>
        <a:ext cx="9077968" cy="1244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D36B8-9C33-43D6-A4C6-B7C41A8D415A}">
      <dsp:nvSpPr>
        <dsp:cNvPr id="0" name=""/>
        <dsp:cNvSpPr/>
      </dsp:nvSpPr>
      <dsp:spPr>
        <a:xfrm rot="5400000">
          <a:off x="6731621" y="-2839081"/>
          <a:ext cx="837972" cy="672998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MY" sz="1600" kern="1200"/>
            <a:t>A time-series is said to be stationary if its statistical properties do not change over time. Many time-series analysis methods assume or require the data to be stationary.</a:t>
          </a:r>
          <a:endParaRPr lang="en-US" sz="1600" kern="1200"/>
        </a:p>
      </dsp:txBody>
      <dsp:txXfrm rot="-5400000">
        <a:off x="3785615" y="147831"/>
        <a:ext cx="6689078" cy="756160"/>
      </dsp:txXfrm>
    </dsp:sp>
    <dsp:sp modelId="{DB68FB99-84CB-4D91-9924-D7E7A5A395A7}">
      <dsp:nvSpPr>
        <dsp:cNvPr id="0" name=""/>
        <dsp:cNvSpPr/>
      </dsp:nvSpPr>
      <dsp:spPr>
        <a:xfrm>
          <a:off x="0" y="2177"/>
          <a:ext cx="3785616" cy="104746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MY" sz="2900" kern="1200"/>
            <a:t>Stationarity:</a:t>
          </a:r>
          <a:endParaRPr lang="en-US" sz="2900" kern="1200"/>
        </a:p>
      </dsp:txBody>
      <dsp:txXfrm>
        <a:off x="51133" y="53310"/>
        <a:ext cx="3683350" cy="945199"/>
      </dsp:txXfrm>
    </dsp:sp>
    <dsp:sp modelId="{68B90063-B675-4626-8EDA-678339F40205}">
      <dsp:nvSpPr>
        <dsp:cNvPr id="0" name=""/>
        <dsp:cNvSpPr/>
      </dsp:nvSpPr>
      <dsp:spPr>
        <a:xfrm rot="5400000">
          <a:off x="6731621" y="-1739242"/>
          <a:ext cx="837972" cy="6729984"/>
        </a:xfrm>
        <a:prstGeom prst="round2Same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MY" sz="1600" kern="1200"/>
            <a:t>Time-series data often has autocorrelation, which means the value at the current time step is dependent on previous time steps. This can be due to seasonality, trend, or other patterns.</a:t>
          </a:r>
          <a:endParaRPr lang="en-US" sz="1600" kern="1200"/>
        </a:p>
      </dsp:txBody>
      <dsp:txXfrm rot="-5400000">
        <a:off x="3785615" y="1247670"/>
        <a:ext cx="6689078" cy="756160"/>
      </dsp:txXfrm>
    </dsp:sp>
    <dsp:sp modelId="{6AE46B3D-4370-41BD-9F79-782B25409CC7}">
      <dsp:nvSpPr>
        <dsp:cNvPr id="0" name=""/>
        <dsp:cNvSpPr/>
      </dsp:nvSpPr>
      <dsp:spPr>
        <a:xfrm>
          <a:off x="0" y="1102016"/>
          <a:ext cx="3785616" cy="1047465"/>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MY" sz="2900" kern="1200"/>
            <a:t>Autocorrelation:</a:t>
          </a:r>
          <a:endParaRPr lang="en-US" sz="2900" kern="1200"/>
        </a:p>
      </dsp:txBody>
      <dsp:txXfrm>
        <a:off x="51133" y="1153149"/>
        <a:ext cx="3683350" cy="945199"/>
      </dsp:txXfrm>
    </dsp:sp>
    <dsp:sp modelId="{531E0E00-4674-4CE6-823B-D6C930F81F96}">
      <dsp:nvSpPr>
        <dsp:cNvPr id="0" name=""/>
        <dsp:cNvSpPr/>
      </dsp:nvSpPr>
      <dsp:spPr>
        <a:xfrm rot="5400000">
          <a:off x="6731621" y="-639403"/>
          <a:ext cx="837972" cy="6729984"/>
        </a:xfrm>
        <a:prstGeom prst="round2Same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MY" sz="1600" kern="1200"/>
            <a:t>Time-series data can contain noise, which are random variations that are not part of any trend, seasonality, or cyclical pattern. It's the "background chatter" that's not explained by the other components.</a:t>
          </a:r>
          <a:endParaRPr lang="en-US" sz="1600" kern="1200"/>
        </a:p>
      </dsp:txBody>
      <dsp:txXfrm rot="-5400000">
        <a:off x="3785615" y="2347509"/>
        <a:ext cx="6689078" cy="756160"/>
      </dsp:txXfrm>
    </dsp:sp>
    <dsp:sp modelId="{179FC8FC-68C3-49AB-81D8-B4B290E87CC5}">
      <dsp:nvSpPr>
        <dsp:cNvPr id="0" name=""/>
        <dsp:cNvSpPr/>
      </dsp:nvSpPr>
      <dsp:spPr>
        <a:xfrm>
          <a:off x="0" y="2201855"/>
          <a:ext cx="3785616" cy="1047465"/>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MY" sz="2900" kern="1200"/>
            <a:t>Noise:</a:t>
          </a:r>
          <a:endParaRPr lang="en-US" sz="2900" kern="1200"/>
        </a:p>
      </dsp:txBody>
      <dsp:txXfrm>
        <a:off x="51133" y="2252988"/>
        <a:ext cx="3683350" cy="945199"/>
      </dsp:txXfrm>
    </dsp:sp>
    <dsp:sp modelId="{B95346E1-9F4A-44DB-9C8D-5EA83B4AAFF2}">
      <dsp:nvSpPr>
        <dsp:cNvPr id="0" name=""/>
        <dsp:cNvSpPr/>
      </dsp:nvSpPr>
      <dsp:spPr>
        <a:xfrm rot="5400000">
          <a:off x="6731621" y="460435"/>
          <a:ext cx="837972" cy="6729984"/>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MY" sz="1600" kern="1200" dirty="0"/>
            <a:t>In some time-series, the variance itself might change over time. Such series are said to exhibit heteroscedasticity.</a:t>
          </a:r>
          <a:endParaRPr lang="en-US" sz="1600" kern="1200" dirty="0"/>
        </a:p>
      </dsp:txBody>
      <dsp:txXfrm rot="-5400000">
        <a:off x="3785615" y="3447347"/>
        <a:ext cx="6689078" cy="756160"/>
      </dsp:txXfrm>
    </dsp:sp>
    <dsp:sp modelId="{62F6F265-4B79-4352-B775-3E070BC9A659}">
      <dsp:nvSpPr>
        <dsp:cNvPr id="0" name=""/>
        <dsp:cNvSpPr/>
      </dsp:nvSpPr>
      <dsp:spPr>
        <a:xfrm>
          <a:off x="0" y="3301694"/>
          <a:ext cx="3785616" cy="104746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MY" sz="2900" kern="1200"/>
            <a:t>Time-dependent Variance:</a:t>
          </a:r>
          <a:endParaRPr lang="en-US" sz="2900" kern="1200"/>
        </a:p>
      </dsp:txBody>
      <dsp:txXfrm>
        <a:off x="51133" y="3352827"/>
        <a:ext cx="3683350" cy="9451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E1C464-BACD-4199-8045-BDBDA9704247}">
      <dsp:nvSpPr>
        <dsp:cNvPr id="0" name=""/>
        <dsp:cNvSpPr/>
      </dsp:nvSpPr>
      <dsp:spPr>
        <a:xfrm>
          <a:off x="0" y="329643"/>
          <a:ext cx="10515600" cy="87395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MY" sz="2200" kern="1200"/>
            <a:t>Missing Values:</a:t>
          </a:r>
          <a:endParaRPr lang="en-US" sz="2200" kern="1200"/>
        </a:p>
      </dsp:txBody>
      <dsp:txXfrm>
        <a:off x="42663" y="372306"/>
        <a:ext cx="10430274" cy="788627"/>
      </dsp:txXfrm>
    </dsp:sp>
    <dsp:sp modelId="{8D851851-EE82-4805-A2C4-43DC99A1442B}">
      <dsp:nvSpPr>
        <dsp:cNvPr id="0" name=""/>
        <dsp:cNvSpPr/>
      </dsp:nvSpPr>
      <dsp:spPr>
        <a:xfrm>
          <a:off x="0" y="1203597"/>
          <a:ext cx="10515600"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MY" sz="1700" kern="1200"/>
            <a:t>It's not uncommon for time-series data to have missing values due to various reasons such as data collection errors or system downtimes.</a:t>
          </a:r>
          <a:endParaRPr lang="en-US" sz="1700" kern="1200"/>
        </a:p>
      </dsp:txBody>
      <dsp:txXfrm>
        <a:off x="0" y="1203597"/>
        <a:ext cx="10515600" cy="535095"/>
      </dsp:txXfrm>
    </dsp:sp>
    <dsp:sp modelId="{841FBFA0-1D42-4428-B467-396A2841FE0E}">
      <dsp:nvSpPr>
        <dsp:cNvPr id="0" name=""/>
        <dsp:cNvSpPr/>
      </dsp:nvSpPr>
      <dsp:spPr>
        <a:xfrm>
          <a:off x="0" y="1738692"/>
          <a:ext cx="10515600" cy="87395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MY" sz="2200" kern="1200"/>
            <a:t>Irregular Intervals:</a:t>
          </a:r>
          <a:endParaRPr lang="en-US" sz="2200" kern="1200"/>
        </a:p>
      </dsp:txBody>
      <dsp:txXfrm>
        <a:off x="42663" y="1781355"/>
        <a:ext cx="10430274" cy="788627"/>
      </dsp:txXfrm>
    </dsp:sp>
    <dsp:sp modelId="{0546ED6D-2F03-4E12-990F-B421D0D78DC7}">
      <dsp:nvSpPr>
        <dsp:cNvPr id="0" name=""/>
        <dsp:cNvSpPr/>
      </dsp:nvSpPr>
      <dsp:spPr>
        <a:xfrm>
          <a:off x="0" y="2612645"/>
          <a:ext cx="10515600" cy="535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MY" sz="1700" kern="1200"/>
            <a:t>While many time-series are observed at regular intervals, some can be at irregular intervals, especially if they are event-driven (like financial tick data).</a:t>
          </a:r>
          <a:endParaRPr lang="en-US" sz="1700" kern="1200"/>
        </a:p>
      </dsp:txBody>
      <dsp:txXfrm>
        <a:off x="0" y="2612645"/>
        <a:ext cx="10515600" cy="535095"/>
      </dsp:txXfrm>
    </dsp:sp>
    <dsp:sp modelId="{8A02D813-947F-4043-9504-3682ABA67F8C}">
      <dsp:nvSpPr>
        <dsp:cNvPr id="0" name=""/>
        <dsp:cNvSpPr/>
      </dsp:nvSpPr>
      <dsp:spPr>
        <a:xfrm>
          <a:off x="0" y="3147740"/>
          <a:ext cx="10515600" cy="87395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MY" sz="2200" kern="1200"/>
            <a:t>Understanding these characteristics is crucial when analysing and modelling time-series data because it helps in selecting the right preprocessing steps, features, and models.</a:t>
          </a:r>
          <a:endParaRPr lang="en-US" sz="2200" kern="1200"/>
        </a:p>
      </dsp:txBody>
      <dsp:txXfrm>
        <a:off x="42663" y="3190403"/>
        <a:ext cx="10430274" cy="7886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6C2A6-B34C-4F3A-92E2-AE75E42800DF}">
      <dsp:nvSpPr>
        <dsp:cNvPr id="0" name=""/>
        <dsp:cNvSpPr/>
      </dsp:nvSpPr>
      <dsp:spPr>
        <a:xfrm>
          <a:off x="0" y="43344"/>
          <a:ext cx="10515600" cy="7195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MY" sz="3000" kern="1200"/>
            <a:t>1. Early Days of Time-series Analysis:</a:t>
          </a:r>
          <a:endParaRPr lang="en-US" sz="3000" kern="1200"/>
        </a:p>
      </dsp:txBody>
      <dsp:txXfrm>
        <a:off x="35125" y="78469"/>
        <a:ext cx="10445350" cy="649299"/>
      </dsp:txXfrm>
    </dsp:sp>
    <dsp:sp modelId="{17B643BC-D326-4C25-8D49-9EB39408632C}">
      <dsp:nvSpPr>
        <dsp:cNvPr id="0" name=""/>
        <dsp:cNvSpPr/>
      </dsp:nvSpPr>
      <dsp:spPr>
        <a:xfrm>
          <a:off x="0" y="762893"/>
          <a:ext cx="10515600" cy="1769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MY" sz="2300" kern="1200"/>
            <a:t>Time-series analysis, especially in the fields of economics and finance, dates back to the late 19th and early 20th centuries. The main focus was on understanding economic and financial trends.</a:t>
          </a:r>
          <a:endParaRPr lang="en-US" sz="2300" kern="1200"/>
        </a:p>
        <a:p>
          <a:pPr marL="228600" lvl="1" indent="-228600" algn="l" defTabSz="1022350">
            <a:lnSpc>
              <a:spcPct val="90000"/>
            </a:lnSpc>
            <a:spcBef>
              <a:spcPct val="0"/>
            </a:spcBef>
            <a:spcAft>
              <a:spcPct val="20000"/>
            </a:spcAft>
            <a:buChar char="•"/>
          </a:pPr>
          <a:r>
            <a:rPr lang="en-MY" sz="2300" kern="1200"/>
            <a:t>Innovations like the moving average and autocorrelation function were introduced to understand and forecast time-series data.</a:t>
          </a:r>
          <a:endParaRPr lang="en-US" sz="2300" kern="1200"/>
        </a:p>
      </dsp:txBody>
      <dsp:txXfrm>
        <a:off x="0" y="762893"/>
        <a:ext cx="10515600" cy="1769850"/>
      </dsp:txXfrm>
    </dsp:sp>
    <dsp:sp modelId="{8618A1C5-E7B7-4774-B8B7-90ED92E4573C}">
      <dsp:nvSpPr>
        <dsp:cNvPr id="0" name=""/>
        <dsp:cNvSpPr/>
      </dsp:nvSpPr>
      <dsp:spPr>
        <a:xfrm>
          <a:off x="0" y="2532744"/>
          <a:ext cx="10515600" cy="71954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MY" sz="3000" kern="1200"/>
            <a:t>2. Birth of Modern Clustering Techniques:</a:t>
          </a:r>
          <a:endParaRPr lang="en-US" sz="3000" kern="1200"/>
        </a:p>
      </dsp:txBody>
      <dsp:txXfrm>
        <a:off x="35125" y="2567869"/>
        <a:ext cx="10445350" cy="649299"/>
      </dsp:txXfrm>
    </dsp:sp>
    <dsp:sp modelId="{74C2FD9D-66DB-42B7-8791-ED734EDBD002}">
      <dsp:nvSpPr>
        <dsp:cNvPr id="0" name=""/>
        <dsp:cNvSpPr/>
      </dsp:nvSpPr>
      <dsp:spPr>
        <a:xfrm>
          <a:off x="0" y="3252294"/>
          <a:ext cx="10515600" cy="1055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MY" sz="2300" kern="1200"/>
            <a:t>The 1950s and 1960s saw the emergence of clustering algorithms like hierarchical clustering and k-means. These methods were initially applied to traditional datasets.</a:t>
          </a:r>
          <a:endParaRPr lang="en-US" sz="2300" kern="1200"/>
        </a:p>
      </dsp:txBody>
      <dsp:txXfrm>
        <a:off x="0" y="3252294"/>
        <a:ext cx="10515600" cy="10557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BDE2BD-D5D4-4138-9481-9832E2A5BB9C}">
      <dsp:nvSpPr>
        <dsp:cNvPr id="0" name=""/>
        <dsp:cNvSpPr/>
      </dsp:nvSpPr>
      <dsp:spPr>
        <a:xfrm>
          <a:off x="0" y="343831"/>
          <a:ext cx="10515600" cy="1915200"/>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395732" rIns="816127" bIns="135128" numCol="1" spcCol="1270" anchor="t" anchorCtr="0">
          <a:noAutofit/>
        </a:bodyPr>
        <a:lstStyle/>
        <a:p>
          <a:pPr marL="171450" lvl="1" indent="-171450" algn="l" defTabSz="844550">
            <a:lnSpc>
              <a:spcPct val="90000"/>
            </a:lnSpc>
            <a:spcBef>
              <a:spcPct val="0"/>
            </a:spcBef>
            <a:spcAft>
              <a:spcPct val="15000"/>
            </a:spcAft>
            <a:buChar char="•"/>
          </a:pPr>
          <a:r>
            <a:rPr lang="en-MY" sz="1900" kern="1200"/>
            <a:t>With the advent of computers in the 1970s and 1980s, there was a massive growth in the amount of time-series data being generated, especially in fields like medicine (ECG, EEG), finance, and engineering.</a:t>
          </a:r>
          <a:endParaRPr lang="en-US" sz="1900" kern="1200"/>
        </a:p>
        <a:p>
          <a:pPr marL="171450" lvl="1" indent="-171450" algn="l" defTabSz="844550">
            <a:lnSpc>
              <a:spcPct val="90000"/>
            </a:lnSpc>
            <a:spcBef>
              <a:spcPct val="0"/>
            </a:spcBef>
            <a:spcAft>
              <a:spcPct val="15000"/>
            </a:spcAft>
            <a:buChar char="•"/>
          </a:pPr>
          <a:r>
            <a:rPr lang="en-MY" sz="1900" kern="1200"/>
            <a:t>Researchers began to realize the potential of applying clustering techniques to time-series data to understand patterns and group similar sequences.</a:t>
          </a:r>
          <a:endParaRPr lang="en-US" sz="1900" kern="1200"/>
        </a:p>
      </dsp:txBody>
      <dsp:txXfrm>
        <a:off x="0" y="343831"/>
        <a:ext cx="10515600" cy="1915200"/>
      </dsp:txXfrm>
    </dsp:sp>
    <dsp:sp modelId="{30575E57-3797-4961-9745-DCFF5BD267A4}">
      <dsp:nvSpPr>
        <dsp:cNvPr id="0" name=""/>
        <dsp:cNvSpPr/>
      </dsp:nvSpPr>
      <dsp:spPr>
        <a:xfrm>
          <a:off x="525780" y="63391"/>
          <a:ext cx="7360920" cy="56088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44550">
            <a:lnSpc>
              <a:spcPct val="90000"/>
            </a:lnSpc>
            <a:spcBef>
              <a:spcPct val="0"/>
            </a:spcBef>
            <a:spcAft>
              <a:spcPct val="35000"/>
            </a:spcAft>
            <a:buNone/>
          </a:pPr>
          <a:r>
            <a:rPr lang="en-MY" sz="1900" kern="1200"/>
            <a:t>3. Bringing Time-series and Clustering Together:</a:t>
          </a:r>
          <a:endParaRPr lang="en-US" sz="1900" kern="1200"/>
        </a:p>
      </dsp:txBody>
      <dsp:txXfrm>
        <a:off x="553160" y="90771"/>
        <a:ext cx="7306160" cy="506120"/>
      </dsp:txXfrm>
    </dsp:sp>
    <dsp:sp modelId="{4CDC80E6-8321-462D-AE95-14420CC446AE}">
      <dsp:nvSpPr>
        <dsp:cNvPr id="0" name=""/>
        <dsp:cNvSpPr/>
      </dsp:nvSpPr>
      <dsp:spPr>
        <a:xfrm>
          <a:off x="0" y="2642071"/>
          <a:ext cx="10515600" cy="1645875"/>
        </a:xfrm>
        <a:prstGeom prst="rect">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6127" tIns="395732" rIns="816127" bIns="135128" numCol="1" spcCol="1270" anchor="t" anchorCtr="0">
          <a:noAutofit/>
        </a:bodyPr>
        <a:lstStyle/>
        <a:p>
          <a:pPr marL="171450" lvl="1" indent="-171450" algn="l" defTabSz="844550">
            <a:lnSpc>
              <a:spcPct val="90000"/>
            </a:lnSpc>
            <a:spcBef>
              <a:spcPct val="0"/>
            </a:spcBef>
            <a:spcAft>
              <a:spcPct val="15000"/>
            </a:spcAft>
            <a:buChar char="•"/>
          </a:pPr>
          <a:r>
            <a:rPr lang="en-MY" sz="1900" kern="1200"/>
            <a:t>Traditional distance measures like Euclidean distance didn't always capture the nuances of time-series data effectively.</a:t>
          </a:r>
          <a:endParaRPr lang="en-US" sz="1900" kern="1200"/>
        </a:p>
        <a:p>
          <a:pPr marL="171450" lvl="1" indent="-171450" algn="l" defTabSz="844550">
            <a:lnSpc>
              <a:spcPct val="90000"/>
            </a:lnSpc>
            <a:spcBef>
              <a:spcPct val="0"/>
            </a:spcBef>
            <a:spcAft>
              <a:spcPct val="15000"/>
            </a:spcAft>
            <a:buChar char="•"/>
          </a:pPr>
          <a:r>
            <a:rPr lang="en-MY" sz="1900" kern="1200"/>
            <a:t>Dynamic Time Warping (DTW), introduced in the 1980s, became a popular distance measure for time-series, allowing for more meaningful clustering results.</a:t>
          </a:r>
          <a:endParaRPr lang="en-US" sz="1900" kern="1200"/>
        </a:p>
      </dsp:txBody>
      <dsp:txXfrm>
        <a:off x="0" y="2642071"/>
        <a:ext cx="10515600" cy="1645875"/>
      </dsp:txXfrm>
    </dsp:sp>
    <dsp:sp modelId="{E2A974E2-ED7C-4E41-85AE-8F90DBCC26FC}">
      <dsp:nvSpPr>
        <dsp:cNvPr id="0" name=""/>
        <dsp:cNvSpPr/>
      </dsp:nvSpPr>
      <dsp:spPr>
        <a:xfrm>
          <a:off x="525780" y="2361631"/>
          <a:ext cx="7360920" cy="56088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44550">
            <a:lnSpc>
              <a:spcPct val="90000"/>
            </a:lnSpc>
            <a:spcBef>
              <a:spcPct val="0"/>
            </a:spcBef>
            <a:spcAft>
              <a:spcPct val="35000"/>
            </a:spcAft>
            <a:buNone/>
          </a:pPr>
          <a:r>
            <a:rPr lang="en-MY" sz="1900" kern="1200"/>
            <a:t>4. Challenges with Traditional Clustering:</a:t>
          </a:r>
          <a:endParaRPr lang="en-US" sz="1900" kern="1200"/>
        </a:p>
      </dsp:txBody>
      <dsp:txXfrm>
        <a:off x="553160" y="2389011"/>
        <a:ext cx="7306160" cy="5061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E1FB32-7DD4-4741-8071-500CBF8353FA}">
      <dsp:nvSpPr>
        <dsp:cNvPr id="0" name=""/>
        <dsp:cNvSpPr/>
      </dsp:nvSpPr>
      <dsp:spPr>
        <a:xfrm>
          <a:off x="0" y="383769"/>
          <a:ext cx="10515600" cy="2217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58216" rIns="816127" bIns="156464" numCol="1" spcCol="1270" anchor="t" anchorCtr="0">
          <a:noAutofit/>
        </a:bodyPr>
        <a:lstStyle/>
        <a:p>
          <a:pPr marL="228600" lvl="1" indent="-228600" algn="l" defTabSz="977900">
            <a:lnSpc>
              <a:spcPct val="90000"/>
            </a:lnSpc>
            <a:spcBef>
              <a:spcPct val="0"/>
            </a:spcBef>
            <a:spcAft>
              <a:spcPct val="15000"/>
            </a:spcAft>
            <a:buChar char="•"/>
          </a:pPr>
          <a:r>
            <a:rPr lang="en-MY" sz="2200" kern="1200"/>
            <a:t>The late 1990s and early 2000s witnessed the development of specialized algorithms for time-series clustering, taking into account the unique characteristics of time-series data.</a:t>
          </a:r>
          <a:endParaRPr lang="en-US" sz="2200" kern="1200"/>
        </a:p>
        <a:p>
          <a:pPr marL="228600" lvl="1" indent="-228600" algn="l" defTabSz="977900">
            <a:lnSpc>
              <a:spcPct val="90000"/>
            </a:lnSpc>
            <a:spcBef>
              <a:spcPct val="0"/>
            </a:spcBef>
            <a:spcAft>
              <a:spcPct val="15000"/>
            </a:spcAft>
            <a:buChar char="•"/>
          </a:pPr>
          <a:r>
            <a:rPr lang="en-MY" sz="2200" kern="1200"/>
            <a:t>Methods like shape-based clustering, feature-based clustering, and model-based clustering emerged.</a:t>
          </a:r>
          <a:endParaRPr lang="en-US" sz="2200" kern="1200"/>
        </a:p>
      </dsp:txBody>
      <dsp:txXfrm>
        <a:off x="0" y="383769"/>
        <a:ext cx="10515600" cy="2217600"/>
      </dsp:txXfrm>
    </dsp:sp>
    <dsp:sp modelId="{6EE52F41-1482-4AAA-929E-FA4B627102AF}">
      <dsp:nvSpPr>
        <dsp:cNvPr id="0" name=""/>
        <dsp:cNvSpPr/>
      </dsp:nvSpPr>
      <dsp:spPr>
        <a:xfrm>
          <a:off x="525780" y="59049"/>
          <a:ext cx="7360920" cy="6494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77900">
            <a:lnSpc>
              <a:spcPct val="90000"/>
            </a:lnSpc>
            <a:spcBef>
              <a:spcPct val="0"/>
            </a:spcBef>
            <a:spcAft>
              <a:spcPct val="35000"/>
            </a:spcAft>
            <a:buNone/>
          </a:pPr>
          <a:r>
            <a:rPr lang="en-MY" sz="2200" kern="1200"/>
            <a:t>5. Rise of Specialized Techniques:</a:t>
          </a:r>
          <a:endParaRPr lang="en-US" sz="2200" kern="1200"/>
        </a:p>
      </dsp:txBody>
      <dsp:txXfrm>
        <a:off x="557483" y="90752"/>
        <a:ext cx="7297514" cy="586034"/>
      </dsp:txXfrm>
    </dsp:sp>
    <dsp:sp modelId="{226EB904-E758-4C42-AD05-C3C607348BAA}">
      <dsp:nvSpPr>
        <dsp:cNvPr id="0" name=""/>
        <dsp:cNvSpPr/>
      </dsp:nvSpPr>
      <dsp:spPr>
        <a:xfrm>
          <a:off x="0" y="3044889"/>
          <a:ext cx="10515600" cy="1247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58216" rIns="816127" bIns="156464" numCol="1" spcCol="1270" anchor="t" anchorCtr="0">
          <a:noAutofit/>
        </a:bodyPr>
        <a:lstStyle/>
        <a:p>
          <a:pPr marL="228600" lvl="1" indent="-228600" algn="l" defTabSz="977900">
            <a:lnSpc>
              <a:spcPct val="90000"/>
            </a:lnSpc>
            <a:spcBef>
              <a:spcPct val="0"/>
            </a:spcBef>
            <a:spcAft>
              <a:spcPct val="15000"/>
            </a:spcAft>
            <a:buChar char="•"/>
          </a:pPr>
          <a:r>
            <a:rPr lang="en-MY" sz="2200" kern="1200"/>
            <a:t>Techniques from other areas, like wavelet analysis from signal processing, were adapted for time-series clustering, enabling multi-resolution analysis.</a:t>
          </a:r>
          <a:endParaRPr lang="en-US" sz="2200" kern="1200"/>
        </a:p>
      </dsp:txBody>
      <dsp:txXfrm>
        <a:off x="0" y="3044889"/>
        <a:ext cx="10515600" cy="1247400"/>
      </dsp:txXfrm>
    </dsp:sp>
    <dsp:sp modelId="{02C5CF4F-5399-4296-96A5-7B5331085846}">
      <dsp:nvSpPr>
        <dsp:cNvPr id="0" name=""/>
        <dsp:cNvSpPr/>
      </dsp:nvSpPr>
      <dsp:spPr>
        <a:xfrm>
          <a:off x="525780" y="2720169"/>
          <a:ext cx="7360920" cy="6494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77900">
            <a:lnSpc>
              <a:spcPct val="90000"/>
            </a:lnSpc>
            <a:spcBef>
              <a:spcPct val="0"/>
            </a:spcBef>
            <a:spcAft>
              <a:spcPct val="35000"/>
            </a:spcAft>
            <a:buNone/>
          </a:pPr>
          <a:r>
            <a:rPr lang="en-MY" sz="2200" kern="1200"/>
            <a:t>6. Boost from Other Domains:</a:t>
          </a:r>
          <a:endParaRPr lang="en-US" sz="2200" kern="1200"/>
        </a:p>
      </dsp:txBody>
      <dsp:txXfrm>
        <a:off x="557483" y="2751872"/>
        <a:ext cx="7297514" cy="5860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271DDA-C3A2-46DA-874C-892D360B86AE}">
      <dsp:nvSpPr>
        <dsp:cNvPr id="0" name=""/>
        <dsp:cNvSpPr/>
      </dsp:nvSpPr>
      <dsp:spPr>
        <a:xfrm>
          <a:off x="0" y="4110561"/>
          <a:ext cx="11162016" cy="134917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MY" sz="2200" kern="1200"/>
            <a:t>In summary, the history of time-series clustering is a tale of interdisciplinary collaboration, adapting methods from different domains to tackle the unique challenges posed by time-series data, and continuously evolving to cater to the demands of modern data-driven applications.</a:t>
          </a:r>
          <a:endParaRPr lang="en-US" sz="2200" kern="1200"/>
        </a:p>
      </dsp:txBody>
      <dsp:txXfrm>
        <a:off x="0" y="4110561"/>
        <a:ext cx="11162016" cy="1349178"/>
      </dsp:txXfrm>
    </dsp:sp>
    <dsp:sp modelId="{69DBCF0A-FE9E-4A25-BFA6-39AAC83D7C17}">
      <dsp:nvSpPr>
        <dsp:cNvPr id="0" name=""/>
        <dsp:cNvSpPr/>
      </dsp:nvSpPr>
      <dsp:spPr>
        <a:xfrm rot="10800000">
          <a:off x="0" y="2055763"/>
          <a:ext cx="11162016" cy="2075035"/>
        </a:xfrm>
        <a:prstGeom prst="upArrowCallou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MY" sz="2200" kern="1200"/>
            <a:t>8. Current State and Future Directions:</a:t>
          </a:r>
          <a:endParaRPr lang="en-US" sz="2200" kern="1200"/>
        </a:p>
      </dsp:txBody>
      <dsp:txXfrm rot="-10800000">
        <a:off x="0" y="2055763"/>
        <a:ext cx="11162016" cy="728337"/>
      </dsp:txXfrm>
    </dsp:sp>
    <dsp:sp modelId="{2FBAEA4C-90BC-434A-934F-4CE32284E8C2}">
      <dsp:nvSpPr>
        <dsp:cNvPr id="0" name=""/>
        <dsp:cNvSpPr/>
      </dsp:nvSpPr>
      <dsp:spPr>
        <a:xfrm>
          <a:off x="0" y="2784101"/>
          <a:ext cx="5581007" cy="620435"/>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MY" sz="1300" kern="1200"/>
            <a:t>Time-series clustering is now a mature field with applications in myriad domains, including finance, healthcare, energy, and more.</a:t>
          </a:r>
          <a:endParaRPr lang="en-US" sz="1300" kern="1200"/>
        </a:p>
      </dsp:txBody>
      <dsp:txXfrm>
        <a:off x="0" y="2784101"/>
        <a:ext cx="5581007" cy="620435"/>
      </dsp:txXfrm>
    </dsp:sp>
    <dsp:sp modelId="{BE092229-A01C-4241-AF99-965B5FDABEDC}">
      <dsp:nvSpPr>
        <dsp:cNvPr id="0" name=""/>
        <dsp:cNvSpPr/>
      </dsp:nvSpPr>
      <dsp:spPr>
        <a:xfrm>
          <a:off x="5581008" y="2784101"/>
          <a:ext cx="5581007" cy="620435"/>
        </a:xfrm>
        <a:prstGeom prst="rect">
          <a:avLst/>
        </a:prstGeom>
        <a:solidFill>
          <a:schemeClr val="accent2">
            <a:tint val="40000"/>
            <a:alpha val="90000"/>
            <a:hueOff val="-283075"/>
            <a:satOff val="-25115"/>
            <a:lumOff val="-256"/>
            <a:alphaOff val="0"/>
          </a:schemeClr>
        </a:solidFill>
        <a:ln w="6350" cap="flat" cmpd="sng" algn="ctr">
          <a:solidFill>
            <a:schemeClr val="accent2">
              <a:tint val="40000"/>
              <a:alpha val="90000"/>
              <a:hueOff val="-283075"/>
              <a:satOff val="-25115"/>
              <a:lumOff val="-256"/>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MY" sz="1300" kern="1200"/>
            <a:t>The focus is shifting towards real-time clustering, multivariate time-series clustering, and integrating clustering with other tasks like anomaly detection.</a:t>
          </a:r>
          <a:endParaRPr lang="en-US" sz="1300" kern="1200"/>
        </a:p>
      </dsp:txBody>
      <dsp:txXfrm>
        <a:off x="5581008" y="2784101"/>
        <a:ext cx="5581007" cy="620435"/>
      </dsp:txXfrm>
    </dsp:sp>
    <dsp:sp modelId="{4F63A2CE-7BD7-4719-AA4C-98E7264D6A13}">
      <dsp:nvSpPr>
        <dsp:cNvPr id="0" name=""/>
        <dsp:cNvSpPr/>
      </dsp:nvSpPr>
      <dsp:spPr>
        <a:xfrm rot="10800000">
          <a:off x="0" y="965"/>
          <a:ext cx="11162016" cy="2075035"/>
        </a:xfrm>
        <a:prstGeom prst="upArrowCallou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MY" sz="2200" kern="1200"/>
            <a:t>7. Recent Developments:</a:t>
          </a:r>
          <a:endParaRPr lang="en-US" sz="2200" kern="1200"/>
        </a:p>
      </dsp:txBody>
      <dsp:txXfrm rot="-10800000">
        <a:off x="0" y="965"/>
        <a:ext cx="11162016" cy="728337"/>
      </dsp:txXfrm>
    </dsp:sp>
    <dsp:sp modelId="{83EFBFAB-C6A4-4D08-BC21-22DA2590C397}">
      <dsp:nvSpPr>
        <dsp:cNvPr id="0" name=""/>
        <dsp:cNvSpPr/>
      </dsp:nvSpPr>
      <dsp:spPr>
        <a:xfrm>
          <a:off x="0" y="729302"/>
          <a:ext cx="5581007" cy="620435"/>
        </a:xfrm>
        <a:prstGeom prst="rect">
          <a:avLst/>
        </a:prstGeom>
        <a:solidFill>
          <a:schemeClr val="accent2">
            <a:tint val="40000"/>
            <a:alpha val="90000"/>
            <a:hueOff val="-566151"/>
            <a:satOff val="-50231"/>
            <a:lumOff val="-513"/>
            <a:alphaOff val="0"/>
          </a:schemeClr>
        </a:solidFill>
        <a:ln w="6350" cap="flat" cmpd="sng" algn="ctr">
          <a:solidFill>
            <a:schemeClr val="accent2">
              <a:tint val="40000"/>
              <a:alpha val="90000"/>
              <a:hueOff val="-566151"/>
              <a:satOff val="-50231"/>
              <a:lumOff val="-51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MY" sz="1300" kern="1200"/>
            <a:t>With the explosion of data in the 21st century, scalability became a concern. Efficient algorithms that could handle large-scale time-series datasets were developed.</a:t>
          </a:r>
          <a:endParaRPr lang="en-US" sz="1300" kern="1200"/>
        </a:p>
      </dsp:txBody>
      <dsp:txXfrm>
        <a:off x="0" y="729302"/>
        <a:ext cx="5581007" cy="620435"/>
      </dsp:txXfrm>
    </dsp:sp>
    <dsp:sp modelId="{0DE6091E-4DBF-4B3E-B5AD-44D6EE4BAFD8}">
      <dsp:nvSpPr>
        <dsp:cNvPr id="0" name=""/>
        <dsp:cNvSpPr/>
      </dsp:nvSpPr>
      <dsp:spPr>
        <a:xfrm>
          <a:off x="5581008" y="729302"/>
          <a:ext cx="5581007" cy="620435"/>
        </a:xfrm>
        <a:prstGeom prst="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en-MY" sz="1300" kern="1200" dirty="0"/>
            <a:t>Deep learning methods, especially recurrent neural networks (RNNs) and autoencoders, started being explored for time-series clustering in the 2010s.</a:t>
          </a:r>
          <a:endParaRPr lang="en-US" sz="1300" kern="1200" dirty="0"/>
        </a:p>
      </dsp:txBody>
      <dsp:txXfrm>
        <a:off x="5581008" y="729302"/>
        <a:ext cx="5581007" cy="6204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9664D2-514C-4307-B1D8-94799942573E}">
      <dsp:nvSpPr>
        <dsp:cNvPr id="0" name=""/>
        <dsp:cNvSpPr/>
      </dsp:nvSpPr>
      <dsp:spPr>
        <a:xfrm>
          <a:off x="0" y="78669"/>
          <a:ext cx="10515600" cy="9945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MY" sz="2500" kern="1200"/>
            <a:t>Dimensionality Reduction: The PAA step reduces the dimensionality of the data, making it easier to handle and process.</a:t>
          </a:r>
          <a:endParaRPr lang="en-US" sz="2500" kern="1200"/>
        </a:p>
      </dsp:txBody>
      <dsp:txXfrm>
        <a:off x="48547" y="127216"/>
        <a:ext cx="10418506" cy="897406"/>
      </dsp:txXfrm>
    </dsp:sp>
    <dsp:sp modelId="{17837822-D83C-4AD3-9AB6-676134F7C475}">
      <dsp:nvSpPr>
        <dsp:cNvPr id="0" name=""/>
        <dsp:cNvSpPr/>
      </dsp:nvSpPr>
      <dsp:spPr>
        <a:xfrm>
          <a:off x="0" y="1145169"/>
          <a:ext cx="10515600" cy="9945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MY" sz="2500" kern="1200"/>
            <a:t>Lower-Bounding Distance Measure: SAX allows for the use of a lower-bounding distance measure that can be used to speed up similarity search.</a:t>
          </a:r>
          <a:endParaRPr lang="en-US" sz="2500" kern="1200"/>
        </a:p>
      </dsp:txBody>
      <dsp:txXfrm>
        <a:off x="48547" y="1193716"/>
        <a:ext cx="10418506" cy="897406"/>
      </dsp:txXfrm>
    </dsp:sp>
    <dsp:sp modelId="{7BF53BBF-16E4-4FA7-B861-30378260F829}">
      <dsp:nvSpPr>
        <dsp:cNvPr id="0" name=""/>
        <dsp:cNvSpPr/>
      </dsp:nvSpPr>
      <dsp:spPr>
        <a:xfrm>
          <a:off x="0" y="2211669"/>
          <a:ext cx="10515600" cy="99450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MY" sz="2500" kern="1200"/>
            <a:t>Invariance to Scaling and Shifting: The z-normalization step makes SAX invariant to changes in scale and location.</a:t>
          </a:r>
          <a:endParaRPr lang="en-US" sz="2500" kern="1200"/>
        </a:p>
      </dsp:txBody>
      <dsp:txXfrm>
        <a:off x="48547" y="2260216"/>
        <a:ext cx="10418506" cy="897406"/>
      </dsp:txXfrm>
    </dsp:sp>
    <dsp:sp modelId="{6D290D34-5577-4C2A-8800-6BEAFADD0B3F}">
      <dsp:nvSpPr>
        <dsp:cNvPr id="0" name=""/>
        <dsp:cNvSpPr/>
      </dsp:nvSpPr>
      <dsp:spPr>
        <a:xfrm>
          <a:off x="0" y="3278169"/>
          <a:ext cx="10515600"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MY" sz="2500" kern="1200"/>
            <a:t>Ease of Visualization: The symbolic representation can be easily visualized and interpreted</a:t>
          </a:r>
          <a:endParaRPr lang="en-US" sz="2500" kern="1200"/>
        </a:p>
      </dsp:txBody>
      <dsp:txXfrm>
        <a:off x="48547" y="3326716"/>
        <a:ext cx="10418506" cy="8974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53E39-45D7-4204-AF14-1DE274CED7FC}">
      <dsp:nvSpPr>
        <dsp:cNvPr id="0" name=""/>
        <dsp:cNvSpPr/>
      </dsp:nvSpPr>
      <dsp:spPr>
        <a:xfrm>
          <a:off x="0" y="162549"/>
          <a:ext cx="10515600" cy="9547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MY" sz="2400" kern="1200"/>
            <a:t>Loss of Information: The dimensionality reduction and symbolic mapping steps can result in a loss of information.</a:t>
          </a:r>
          <a:endParaRPr lang="en-US" sz="2400" kern="1200"/>
        </a:p>
      </dsp:txBody>
      <dsp:txXfrm>
        <a:off x="46606" y="209155"/>
        <a:ext cx="10422388" cy="861507"/>
      </dsp:txXfrm>
    </dsp:sp>
    <dsp:sp modelId="{08973AA6-F68E-4412-93BE-FCDF49F07AED}">
      <dsp:nvSpPr>
        <dsp:cNvPr id="0" name=""/>
        <dsp:cNvSpPr/>
      </dsp:nvSpPr>
      <dsp:spPr>
        <a:xfrm>
          <a:off x="0" y="1186389"/>
          <a:ext cx="10515600" cy="95471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MY" sz="2400" kern="1200"/>
            <a:t>Sensitivity to Parameters: The choice of parameters such as the number of segments and symbols can affect the quality of the SAX representation.</a:t>
          </a:r>
          <a:endParaRPr lang="en-US" sz="2400" kern="1200"/>
        </a:p>
      </dsp:txBody>
      <dsp:txXfrm>
        <a:off x="46606" y="1232995"/>
        <a:ext cx="10422388" cy="861507"/>
      </dsp:txXfrm>
    </dsp:sp>
    <dsp:sp modelId="{04830E4A-99D8-4E1B-BA40-99E6D2DBBED2}">
      <dsp:nvSpPr>
        <dsp:cNvPr id="0" name=""/>
        <dsp:cNvSpPr/>
      </dsp:nvSpPr>
      <dsp:spPr>
        <a:xfrm>
          <a:off x="0" y="2210229"/>
          <a:ext cx="10515600" cy="95471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MY" sz="2400" kern="1200" dirty="0"/>
            <a:t>Assumption of Gaussian Distribution: The symbolic mapping step assumes that the data follows a Gaussian distribution, which may not be true for all time series data.</a:t>
          </a:r>
          <a:endParaRPr lang="en-US" sz="2400" kern="1200" dirty="0"/>
        </a:p>
      </dsp:txBody>
      <dsp:txXfrm>
        <a:off x="46606" y="2256835"/>
        <a:ext cx="10422388" cy="861507"/>
      </dsp:txXfrm>
    </dsp:sp>
    <dsp:sp modelId="{FB9D0631-CE1A-4AA7-8AB2-68957221A006}">
      <dsp:nvSpPr>
        <dsp:cNvPr id="0" name=""/>
        <dsp:cNvSpPr/>
      </dsp:nvSpPr>
      <dsp:spPr>
        <a:xfrm>
          <a:off x="0" y="3234069"/>
          <a:ext cx="10515600" cy="95471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MY" sz="2400" kern="1200"/>
            <a:t>Overall, SAX is a powerful tool for representing time series data in a compact and meaningful way, and it has been widely used in various applications.</a:t>
          </a:r>
          <a:endParaRPr lang="en-US" sz="2400" kern="1200"/>
        </a:p>
      </dsp:txBody>
      <dsp:txXfrm>
        <a:off x="46606" y="3280675"/>
        <a:ext cx="10422388" cy="86150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E4407C-F75B-48EA-AC23-2C7463128442}" type="datetimeFigureOut">
              <a:rPr lang="en-MY" smtClean="0"/>
              <a:t>30/9/2024</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C822C3-5157-4F61-9306-12222B5CD003}" type="slidenum">
              <a:rPr lang="en-MY" smtClean="0"/>
              <a:t>‹#›</a:t>
            </a:fld>
            <a:endParaRPr lang="en-MY"/>
          </a:p>
        </p:txBody>
      </p:sp>
    </p:spTree>
    <p:extLst>
      <p:ext uri="{BB962C8B-B14F-4D97-AF65-F5344CB8AC3E}">
        <p14:creationId xmlns:p14="http://schemas.microsoft.com/office/powerpoint/2010/main" val="1615391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A8C822C3-5157-4F61-9306-12222B5CD003}" type="slidenum">
              <a:rPr lang="en-MY" smtClean="0"/>
              <a:t>7</a:t>
            </a:fld>
            <a:endParaRPr lang="en-MY"/>
          </a:p>
        </p:txBody>
      </p:sp>
    </p:spTree>
    <p:extLst>
      <p:ext uri="{BB962C8B-B14F-4D97-AF65-F5344CB8AC3E}">
        <p14:creationId xmlns:p14="http://schemas.microsoft.com/office/powerpoint/2010/main" val="3011512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8495-D7FB-2485-6516-01E8E51F73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7D03E1FE-46DF-4A3E-DD3D-2FFFAB0958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399726E1-442B-49E4-C5BE-EFD8191CBCFF}"/>
              </a:ext>
            </a:extLst>
          </p:cNvPr>
          <p:cNvSpPr>
            <a:spLocks noGrp="1"/>
          </p:cNvSpPr>
          <p:nvPr>
            <p:ph type="dt" sz="half" idx="10"/>
          </p:nvPr>
        </p:nvSpPr>
        <p:spPr/>
        <p:txBody>
          <a:bodyPr/>
          <a:lstStyle/>
          <a:p>
            <a:fld id="{2547C36A-AAE9-47A8-8CE5-80300014036C}" type="datetimeFigureOut">
              <a:rPr lang="en-MY" smtClean="0"/>
              <a:t>30/9/2024</a:t>
            </a:fld>
            <a:endParaRPr lang="en-MY"/>
          </a:p>
        </p:txBody>
      </p:sp>
      <p:sp>
        <p:nvSpPr>
          <p:cNvPr id="5" name="Footer Placeholder 4">
            <a:extLst>
              <a:ext uri="{FF2B5EF4-FFF2-40B4-BE49-F238E27FC236}">
                <a16:creationId xmlns:a16="http://schemas.microsoft.com/office/drawing/2014/main" id="{53D4827C-53F2-9B2E-555B-9456034CF6E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F7672D6-3AF3-925B-71F6-A7110822636B}"/>
              </a:ext>
            </a:extLst>
          </p:cNvPr>
          <p:cNvSpPr>
            <a:spLocks noGrp="1"/>
          </p:cNvSpPr>
          <p:nvPr>
            <p:ph type="sldNum" sz="quarter" idx="12"/>
          </p:nvPr>
        </p:nvSpPr>
        <p:spPr/>
        <p:txBody>
          <a:bodyPr/>
          <a:lstStyle/>
          <a:p>
            <a:fld id="{62FA1569-E5EB-45F9-8EE3-2611C9B8ECAB}" type="slidenum">
              <a:rPr lang="en-MY" smtClean="0"/>
              <a:t>‹#›</a:t>
            </a:fld>
            <a:endParaRPr lang="en-MY"/>
          </a:p>
        </p:txBody>
      </p:sp>
    </p:spTree>
    <p:extLst>
      <p:ext uri="{BB962C8B-B14F-4D97-AF65-F5344CB8AC3E}">
        <p14:creationId xmlns:p14="http://schemas.microsoft.com/office/powerpoint/2010/main" val="3269791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C3E13-CB9E-7704-3191-56F7A1D6081F}"/>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00EFD5C1-4B45-E37F-FDB2-99CCA62345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A3277309-E26C-DE93-01A9-6B29DAF3A626}"/>
              </a:ext>
            </a:extLst>
          </p:cNvPr>
          <p:cNvSpPr>
            <a:spLocks noGrp="1"/>
          </p:cNvSpPr>
          <p:nvPr>
            <p:ph type="dt" sz="half" idx="10"/>
          </p:nvPr>
        </p:nvSpPr>
        <p:spPr/>
        <p:txBody>
          <a:bodyPr/>
          <a:lstStyle/>
          <a:p>
            <a:fld id="{2547C36A-AAE9-47A8-8CE5-80300014036C}" type="datetimeFigureOut">
              <a:rPr lang="en-MY" smtClean="0"/>
              <a:t>30/9/2024</a:t>
            </a:fld>
            <a:endParaRPr lang="en-MY"/>
          </a:p>
        </p:txBody>
      </p:sp>
      <p:sp>
        <p:nvSpPr>
          <p:cNvPr id="5" name="Footer Placeholder 4">
            <a:extLst>
              <a:ext uri="{FF2B5EF4-FFF2-40B4-BE49-F238E27FC236}">
                <a16:creationId xmlns:a16="http://schemas.microsoft.com/office/drawing/2014/main" id="{21777D4B-F800-4748-F41D-AE614DB93F57}"/>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BC3CE00-45BD-74FA-356D-47F520EC0730}"/>
              </a:ext>
            </a:extLst>
          </p:cNvPr>
          <p:cNvSpPr>
            <a:spLocks noGrp="1"/>
          </p:cNvSpPr>
          <p:nvPr>
            <p:ph type="sldNum" sz="quarter" idx="12"/>
          </p:nvPr>
        </p:nvSpPr>
        <p:spPr/>
        <p:txBody>
          <a:bodyPr/>
          <a:lstStyle/>
          <a:p>
            <a:fld id="{62FA1569-E5EB-45F9-8EE3-2611C9B8ECAB}" type="slidenum">
              <a:rPr lang="en-MY" smtClean="0"/>
              <a:t>‹#›</a:t>
            </a:fld>
            <a:endParaRPr lang="en-MY"/>
          </a:p>
        </p:txBody>
      </p:sp>
    </p:spTree>
    <p:extLst>
      <p:ext uri="{BB962C8B-B14F-4D97-AF65-F5344CB8AC3E}">
        <p14:creationId xmlns:p14="http://schemas.microsoft.com/office/powerpoint/2010/main" val="34568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3402A7-E10D-C632-89A0-37708BAF93B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41A30427-5CCB-2166-59DD-D31F8AC606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FB7DD0A2-1C2A-1354-8A5A-A2D098DD4D5C}"/>
              </a:ext>
            </a:extLst>
          </p:cNvPr>
          <p:cNvSpPr>
            <a:spLocks noGrp="1"/>
          </p:cNvSpPr>
          <p:nvPr>
            <p:ph type="dt" sz="half" idx="10"/>
          </p:nvPr>
        </p:nvSpPr>
        <p:spPr/>
        <p:txBody>
          <a:bodyPr/>
          <a:lstStyle/>
          <a:p>
            <a:fld id="{2547C36A-AAE9-47A8-8CE5-80300014036C}" type="datetimeFigureOut">
              <a:rPr lang="en-MY" smtClean="0"/>
              <a:t>30/9/2024</a:t>
            </a:fld>
            <a:endParaRPr lang="en-MY"/>
          </a:p>
        </p:txBody>
      </p:sp>
      <p:sp>
        <p:nvSpPr>
          <p:cNvPr id="5" name="Footer Placeholder 4">
            <a:extLst>
              <a:ext uri="{FF2B5EF4-FFF2-40B4-BE49-F238E27FC236}">
                <a16:creationId xmlns:a16="http://schemas.microsoft.com/office/drawing/2014/main" id="{E0FED5D3-D171-FD46-6BB0-EDAA88EB830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5EBE03A-7BDE-549F-857D-AC44BD5C7139}"/>
              </a:ext>
            </a:extLst>
          </p:cNvPr>
          <p:cNvSpPr>
            <a:spLocks noGrp="1"/>
          </p:cNvSpPr>
          <p:nvPr>
            <p:ph type="sldNum" sz="quarter" idx="12"/>
          </p:nvPr>
        </p:nvSpPr>
        <p:spPr/>
        <p:txBody>
          <a:bodyPr/>
          <a:lstStyle/>
          <a:p>
            <a:fld id="{62FA1569-E5EB-45F9-8EE3-2611C9B8ECAB}" type="slidenum">
              <a:rPr lang="en-MY" smtClean="0"/>
              <a:t>‹#›</a:t>
            </a:fld>
            <a:endParaRPr lang="en-MY"/>
          </a:p>
        </p:txBody>
      </p:sp>
    </p:spTree>
    <p:extLst>
      <p:ext uri="{BB962C8B-B14F-4D97-AF65-F5344CB8AC3E}">
        <p14:creationId xmlns:p14="http://schemas.microsoft.com/office/powerpoint/2010/main" val="3939604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655B9-17E8-C5A3-13D5-FE6E2E7C8DD6}"/>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8C85CA7E-AE7A-D0D6-857E-7E1D73ACA6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B5EF0414-2581-7563-CF57-6B1F5ECE36DC}"/>
              </a:ext>
            </a:extLst>
          </p:cNvPr>
          <p:cNvSpPr>
            <a:spLocks noGrp="1"/>
          </p:cNvSpPr>
          <p:nvPr>
            <p:ph type="dt" sz="half" idx="10"/>
          </p:nvPr>
        </p:nvSpPr>
        <p:spPr/>
        <p:txBody>
          <a:bodyPr/>
          <a:lstStyle/>
          <a:p>
            <a:fld id="{2547C36A-AAE9-47A8-8CE5-80300014036C}" type="datetimeFigureOut">
              <a:rPr lang="en-MY" smtClean="0"/>
              <a:t>30/9/2024</a:t>
            </a:fld>
            <a:endParaRPr lang="en-MY"/>
          </a:p>
        </p:txBody>
      </p:sp>
      <p:sp>
        <p:nvSpPr>
          <p:cNvPr id="5" name="Footer Placeholder 4">
            <a:extLst>
              <a:ext uri="{FF2B5EF4-FFF2-40B4-BE49-F238E27FC236}">
                <a16:creationId xmlns:a16="http://schemas.microsoft.com/office/drawing/2014/main" id="{72587617-CF17-5AC0-E217-C04154CA9FE1}"/>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280D25D-E2E0-7F94-66FE-0ED9C63C5222}"/>
              </a:ext>
            </a:extLst>
          </p:cNvPr>
          <p:cNvSpPr>
            <a:spLocks noGrp="1"/>
          </p:cNvSpPr>
          <p:nvPr>
            <p:ph type="sldNum" sz="quarter" idx="12"/>
          </p:nvPr>
        </p:nvSpPr>
        <p:spPr/>
        <p:txBody>
          <a:bodyPr/>
          <a:lstStyle/>
          <a:p>
            <a:fld id="{62FA1569-E5EB-45F9-8EE3-2611C9B8ECAB}" type="slidenum">
              <a:rPr lang="en-MY" smtClean="0"/>
              <a:t>‹#›</a:t>
            </a:fld>
            <a:endParaRPr lang="en-MY"/>
          </a:p>
        </p:txBody>
      </p:sp>
    </p:spTree>
    <p:extLst>
      <p:ext uri="{BB962C8B-B14F-4D97-AF65-F5344CB8AC3E}">
        <p14:creationId xmlns:p14="http://schemas.microsoft.com/office/powerpoint/2010/main" val="3400189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6B6F3-5FDA-106E-F2D7-9295E9990F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556FF6E3-DD8F-A200-50D3-5E910E36EE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B1DBDB-9DD6-7F66-41F5-733598E1C131}"/>
              </a:ext>
            </a:extLst>
          </p:cNvPr>
          <p:cNvSpPr>
            <a:spLocks noGrp="1"/>
          </p:cNvSpPr>
          <p:nvPr>
            <p:ph type="dt" sz="half" idx="10"/>
          </p:nvPr>
        </p:nvSpPr>
        <p:spPr/>
        <p:txBody>
          <a:bodyPr/>
          <a:lstStyle/>
          <a:p>
            <a:fld id="{2547C36A-AAE9-47A8-8CE5-80300014036C}" type="datetimeFigureOut">
              <a:rPr lang="en-MY" smtClean="0"/>
              <a:t>30/9/2024</a:t>
            </a:fld>
            <a:endParaRPr lang="en-MY"/>
          </a:p>
        </p:txBody>
      </p:sp>
      <p:sp>
        <p:nvSpPr>
          <p:cNvPr id="5" name="Footer Placeholder 4">
            <a:extLst>
              <a:ext uri="{FF2B5EF4-FFF2-40B4-BE49-F238E27FC236}">
                <a16:creationId xmlns:a16="http://schemas.microsoft.com/office/drawing/2014/main" id="{84468713-FFEB-6EFC-54D3-4CB229A553F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A625D1BA-0C11-F60D-84AA-9DB5562D3379}"/>
              </a:ext>
            </a:extLst>
          </p:cNvPr>
          <p:cNvSpPr>
            <a:spLocks noGrp="1"/>
          </p:cNvSpPr>
          <p:nvPr>
            <p:ph type="sldNum" sz="quarter" idx="12"/>
          </p:nvPr>
        </p:nvSpPr>
        <p:spPr/>
        <p:txBody>
          <a:bodyPr/>
          <a:lstStyle/>
          <a:p>
            <a:fld id="{62FA1569-E5EB-45F9-8EE3-2611C9B8ECAB}" type="slidenum">
              <a:rPr lang="en-MY" smtClean="0"/>
              <a:t>‹#›</a:t>
            </a:fld>
            <a:endParaRPr lang="en-MY"/>
          </a:p>
        </p:txBody>
      </p:sp>
    </p:spTree>
    <p:extLst>
      <p:ext uri="{BB962C8B-B14F-4D97-AF65-F5344CB8AC3E}">
        <p14:creationId xmlns:p14="http://schemas.microsoft.com/office/powerpoint/2010/main" val="2968061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6CBE7-0192-AAB1-D1E8-C5D1E00CE07E}"/>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B543FBFA-27D2-1C8D-CDCA-91C78FD412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F5634A97-C43C-968F-0300-9BBBB64567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5A646C68-7126-A0A7-034B-4496C13C333E}"/>
              </a:ext>
            </a:extLst>
          </p:cNvPr>
          <p:cNvSpPr>
            <a:spLocks noGrp="1"/>
          </p:cNvSpPr>
          <p:nvPr>
            <p:ph type="dt" sz="half" idx="10"/>
          </p:nvPr>
        </p:nvSpPr>
        <p:spPr/>
        <p:txBody>
          <a:bodyPr/>
          <a:lstStyle/>
          <a:p>
            <a:fld id="{2547C36A-AAE9-47A8-8CE5-80300014036C}" type="datetimeFigureOut">
              <a:rPr lang="en-MY" smtClean="0"/>
              <a:t>30/9/2024</a:t>
            </a:fld>
            <a:endParaRPr lang="en-MY"/>
          </a:p>
        </p:txBody>
      </p:sp>
      <p:sp>
        <p:nvSpPr>
          <p:cNvPr id="6" name="Footer Placeholder 5">
            <a:extLst>
              <a:ext uri="{FF2B5EF4-FFF2-40B4-BE49-F238E27FC236}">
                <a16:creationId xmlns:a16="http://schemas.microsoft.com/office/drawing/2014/main" id="{159D8568-2437-84EB-F247-60FAA88FEB2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ED8C5B3F-D734-18A0-C987-5D344218595C}"/>
              </a:ext>
            </a:extLst>
          </p:cNvPr>
          <p:cNvSpPr>
            <a:spLocks noGrp="1"/>
          </p:cNvSpPr>
          <p:nvPr>
            <p:ph type="sldNum" sz="quarter" idx="12"/>
          </p:nvPr>
        </p:nvSpPr>
        <p:spPr/>
        <p:txBody>
          <a:bodyPr/>
          <a:lstStyle/>
          <a:p>
            <a:fld id="{62FA1569-E5EB-45F9-8EE3-2611C9B8ECAB}" type="slidenum">
              <a:rPr lang="en-MY" smtClean="0"/>
              <a:t>‹#›</a:t>
            </a:fld>
            <a:endParaRPr lang="en-MY"/>
          </a:p>
        </p:txBody>
      </p:sp>
    </p:spTree>
    <p:extLst>
      <p:ext uri="{BB962C8B-B14F-4D97-AF65-F5344CB8AC3E}">
        <p14:creationId xmlns:p14="http://schemas.microsoft.com/office/powerpoint/2010/main" val="65155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C9C42-29AF-DC48-1165-E98127D34F0C}"/>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3C5F6F67-BA04-1165-0450-E1E770B275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24969B-F91E-614C-F548-68B2E56952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20C216C8-8C6B-1DD4-CDF4-1F6007A723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D90C48-4112-6D9A-BDE6-F50A758B70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E63B9E9E-9927-A482-2D88-9156375E644E}"/>
              </a:ext>
            </a:extLst>
          </p:cNvPr>
          <p:cNvSpPr>
            <a:spLocks noGrp="1"/>
          </p:cNvSpPr>
          <p:nvPr>
            <p:ph type="dt" sz="half" idx="10"/>
          </p:nvPr>
        </p:nvSpPr>
        <p:spPr/>
        <p:txBody>
          <a:bodyPr/>
          <a:lstStyle/>
          <a:p>
            <a:fld id="{2547C36A-AAE9-47A8-8CE5-80300014036C}" type="datetimeFigureOut">
              <a:rPr lang="en-MY" smtClean="0"/>
              <a:t>30/9/2024</a:t>
            </a:fld>
            <a:endParaRPr lang="en-MY"/>
          </a:p>
        </p:txBody>
      </p:sp>
      <p:sp>
        <p:nvSpPr>
          <p:cNvPr id="8" name="Footer Placeholder 7">
            <a:extLst>
              <a:ext uri="{FF2B5EF4-FFF2-40B4-BE49-F238E27FC236}">
                <a16:creationId xmlns:a16="http://schemas.microsoft.com/office/drawing/2014/main" id="{99442184-5D5B-AB0C-A7E4-EDEABE4EA05E}"/>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7D015B33-2B43-59D7-EBA2-CF55F46802DF}"/>
              </a:ext>
            </a:extLst>
          </p:cNvPr>
          <p:cNvSpPr>
            <a:spLocks noGrp="1"/>
          </p:cNvSpPr>
          <p:nvPr>
            <p:ph type="sldNum" sz="quarter" idx="12"/>
          </p:nvPr>
        </p:nvSpPr>
        <p:spPr/>
        <p:txBody>
          <a:bodyPr/>
          <a:lstStyle/>
          <a:p>
            <a:fld id="{62FA1569-E5EB-45F9-8EE3-2611C9B8ECAB}" type="slidenum">
              <a:rPr lang="en-MY" smtClean="0"/>
              <a:t>‹#›</a:t>
            </a:fld>
            <a:endParaRPr lang="en-MY"/>
          </a:p>
        </p:txBody>
      </p:sp>
    </p:spTree>
    <p:extLst>
      <p:ext uri="{BB962C8B-B14F-4D97-AF65-F5344CB8AC3E}">
        <p14:creationId xmlns:p14="http://schemas.microsoft.com/office/powerpoint/2010/main" val="3689444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3975-7AD3-EFD0-05E4-108804F299B5}"/>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2952D682-1FA9-6CE0-854E-8F3D9BF3D49A}"/>
              </a:ext>
            </a:extLst>
          </p:cNvPr>
          <p:cNvSpPr>
            <a:spLocks noGrp="1"/>
          </p:cNvSpPr>
          <p:nvPr>
            <p:ph type="dt" sz="half" idx="10"/>
          </p:nvPr>
        </p:nvSpPr>
        <p:spPr/>
        <p:txBody>
          <a:bodyPr/>
          <a:lstStyle/>
          <a:p>
            <a:fld id="{2547C36A-AAE9-47A8-8CE5-80300014036C}" type="datetimeFigureOut">
              <a:rPr lang="en-MY" smtClean="0"/>
              <a:t>30/9/2024</a:t>
            </a:fld>
            <a:endParaRPr lang="en-MY"/>
          </a:p>
        </p:txBody>
      </p:sp>
      <p:sp>
        <p:nvSpPr>
          <p:cNvPr id="4" name="Footer Placeholder 3">
            <a:extLst>
              <a:ext uri="{FF2B5EF4-FFF2-40B4-BE49-F238E27FC236}">
                <a16:creationId xmlns:a16="http://schemas.microsoft.com/office/drawing/2014/main" id="{C9CD315F-99E9-A5A9-68B2-BBBDA40EFF35}"/>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7F99F337-F8C0-5A99-E492-C1D2913DC983}"/>
              </a:ext>
            </a:extLst>
          </p:cNvPr>
          <p:cNvSpPr>
            <a:spLocks noGrp="1"/>
          </p:cNvSpPr>
          <p:nvPr>
            <p:ph type="sldNum" sz="quarter" idx="12"/>
          </p:nvPr>
        </p:nvSpPr>
        <p:spPr/>
        <p:txBody>
          <a:bodyPr/>
          <a:lstStyle/>
          <a:p>
            <a:fld id="{62FA1569-E5EB-45F9-8EE3-2611C9B8ECAB}" type="slidenum">
              <a:rPr lang="en-MY" smtClean="0"/>
              <a:t>‹#›</a:t>
            </a:fld>
            <a:endParaRPr lang="en-MY"/>
          </a:p>
        </p:txBody>
      </p:sp>
    </p:spTree>
    <p:extLst>
      <p:ext uri="{BB962C8B-B14F-4D97-AF65-F5344CB8AC3E}">
        <p14:creationId xmlns:p14="http://schemas.microsoft.com/office/powerpoint/2010/main" val="151224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21C341-C601-3E18-4AD0-4D5C9CCA54DB}"/>
              </a:ext>
            </a:extLst>
          </p:cNvPr>
          <p:cNvSpPr>
            <a:spLocks noGrp="1"/>
          </p:cNvSpPr>
          <p:nvPr>
            <p:ph type="dt" sz="half" idx="10"/>
          </p:nvPr>
        </p:nvSpPr>
        <p:spPr/>
        <p:txBody>
          <a:bodyPr/>
          <a:lstStyle/>
          <a:p>
            <a:fld id="{2547C36A-AAE9-47A8-8CE5-80300014036C}" type="datetimeFigureOut">
              <a:rPr lang="en-MY" smtClean="0"/>
              <a:t>30/9/2024</a:t>
            </a:fld>
            <a:endParaRPr lang="en-MY"/>
          </a:p>
        </p:txBody>
      </p:sp>
      <p:sp>
        <p:nvSpPr>
          <p:cNvPr id="3" name="Footer Placeholder 2">
            <a:extLst>
              <a:ext uri="{FF2B5EF4-FFF2-40B4-BE49-F238E27FC236}">
                <a16:creationId xmlns:a16="http://schemas.microsoft.com/office/drawing/2014/main" id="{58A72B8E-C8F0-0FD2-3E73-6E15BD3BD1CF}"/>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092241C7-C8BB-B9DF-93BB-1C0ED91E43D0}"/>
              </a:ext>
            </a:extLst>
          </p:cNvPr>
          <p:cNvSpPr>
            <a:spLocks noGrp="1"/>
          </p:cNvSpPr>
          <p:nvPr>
            <p:ph type="sldNum" sz="quarter" idx="12"/>
          </p:nvPr>
        </p:nvSpPr>
        <p:spPr/>
        <p:txBody>
          <a:bodyPr/>
          <a:lstStyle/>
          <a:p>
            <a:fld id="{62FA1569-E5EB-45F9-8EE3-2611C9B8ECAB}" type="slidenum">
              <a:rPr lang="en-MY" smtClean="0"/>
              <a:t>‹#›</a:t>
            </a:fld>
            <a:endParaRPr lang="en-MY"/>
          </a:p>
        </p:txBody>
      </p:sp>
    </p:spTree>
    <p:extLst>
      <p:ext uri="{BB962C8B-B14F-4D97-AF65-F5344CB8AC3E}">
        <p14:creationId xmlns:p14="http://schemas.microsoft.com/office/powerpoint/2010/main" val="3603559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2B738-7D16-7FA4-C84C-EA1F0F6DE8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FE346A8F-95F0-6DAD-1522-C15F85A55A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D7785720-E4DB-2915-3375-C8158E44F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E5F0DF-71ED-9AE2-8562-CED58B3117CC}"/>
              </a:ext>
            </a:extLst>
          </p:cNvPr>
          <p:cNvSpPr>
            <a:spLocks noGrp="1"/>
          </p:cNvSpPr>
          <p:nvPr>
            <p:ph type="dt" sz="half" idx="10"/>
          </p:nvPr>
        </p:nvSpPr>
        <p:spPr/>
        <p:txBody>
          <a:bodyPr/>
          <a:lstStyle/>
          <a:p>
            <a:fld id="{2547C36A-AAE9-47A8-8CE5-80300014036C}" type="datetimeFigureOut">
              <a:rPr lang="en-MY" smtClean="0"/>
              <a:t>30/9/2024</a:t>
            </a:fld>
            <a:endParaRPr lang="en-MY"/>
          </a:p>
        </p:txBody>
      </p:sp>
      <p:sp>
        <p:nvSpPr>
          <p:cNvPr id="6" name="Footer Placeholder 5">
            <a:extLst>
              <a:ext uri="{FF2B5EF4-FFF2-40B4-BE49-F238E27FC236}">
                <a16:creationId xmlns:a16="http://schemas.microsoft.com/office/drawing/2014/main" id="{763B3C0E-8D1F-E009-AD13-1DC3C40D7488}"/>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BEF760AF-6914-EFCA-7C86-884472AC7F97}"/>
              </a:ext>
            </a:extLst>
          </p:cNvPr>
          <p:cNvSpPr>
            <a:spLocks noGrp="1"/>
          </p:cNvSpPr>
          <p:nvPr>
            <p:ph type="sldNum" sz="quarter" idx="12"/>
          </p:nvPr>
        </p:nvSpPr>
        <p:spPr/>
        <p:txBody>
          <a:bodyPr/>
          <a:lstStyle/>
          <a:p>
            <a:fld id="{62FA1569-E5EB-45F9-8EE3-2611C9B8ECAB}" type="slidenum">
              <a:rPr lang="en-MY" smtClean="0"/>
              <a:t>‹#›</a:t>
            </a:fld>
            <a:endParaRPr lang="en-MY"/>
          </a:p>
        </p:txBody>
      </p:sp>
    </p:spTree>
    <p:extLst>
      <p:ext uri="{BB962C8B-B14F-4D97-AF65-F5344CB8AC3E}">
        <p14:creationId xmlns:p14="http://schemas.microsoft.com/office/powerpoint/2010/main" val="427816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77597-9031-315F-D76B-3D2B1339D8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7B331D8A-0847-EBBB-4D75-03C3591144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0D8B04D5-927E-31C9-64E0-73B05D8774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36A143-3804-70FE-6305-47083BD4A43C}"/>
              </a:ext>
            </a:extLst>
          </p:cNvPr>
          <p:cNvSpPr>
            <a:spLocks noGrp="1"/>
          </p:cNvSpPr>
          <p:nvPr>
            <p:ph type="dt" sz="half" idx="10"/>
          </p:nvPr>
        </p:nvSpPr>
        <p:spPr/>
        <p:txBody>
          <a:bodyPr/>
          <a:lstStyle/>
          <a:p>
            <a:fld id="{2547C36A-AAE9-47A8-8CE5-80300014036C}" type="datetimeFigureOut">
              <a:rPr lang="en-MY" smtClean="0"/>
              <a:t>30/9/2024</a:t>
            </a:fld>
            <a:endParaRPr lang="en-MY"/>
          </a:p>
        </p:txBody>
      </p:sp>
      <p:sp>
        <p:nvSpPr>
          <p:cNvPr id="6" name="Footer Placeholder 5">
            <a:extLst>
              <a:ext uri="{FF2B5EF4-FFF2-40B4-BE49-F238E27FC236}">
                <a16:creationId xmlns:a16="http://schemas.microsoft.com/office/drawing/2014/main" id="{30ADA216-A2C2-9BF6-37ED-75BF92EF56D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036B46A8-BBA0-7A36-37E2-C785382DC89F}"/>
              </a:ext>
            </a:extLst>
          </p:cNvPr>
          <p:cNvSpPr>
            <a:spLocks noGrp="1"/>
          </p:cNvSpPr>
          <p:nvPr>
            <p:ph type="sldNum" sz="quarter" idx="12"/>
          </p:nvPr>
        </p:nvSpPr>
        <p:spPr/>
        <p:txBody>
          <a:bodyPr/>
          <a:lstStyle/>
          <a:p>
            <a:fld id="{62FA1569-E5EB-45F9-8EE3-2611C9B8ECAB}" type="slidenum">
              <a:rPr lang="en-MY" smtClean="0"/>
              <a:t>‹#›</a:t>
            </a:fld>
            <a:endParaRPr lang="en-MY"/>
          </a:p>
        </p:txBody>
      </p:sp>
    </p:spTree>
    <p:extLst>
      <p:ext uri="{BB962C8B-B14F-4D97-AF65-F5344CB8AC3E}">
        <p14:creationId xmlns:p14="http://schemas.microsoft.com/office/powerpoint/2010/main" val="3643809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283D52-5230-A30E-B71A-D65D2A726F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A13B4797-506C-44B0-4113-A2CE0F3FE9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1359EBE-48D6-B21E-96B7-BF79A28A4D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47C36A-AAE9-47A8-8CE5-80300014036C}" type="datetimeFigureOut">
              <a:rPr lang="en-MY" smtClean="0"/>
              <a:t>30/9/2024</a:t>
            </a:fld>
            <a:endParaRPr lang="en-MY"/>
          </a:p>
        </p:txBody>
      </p:sp>
      <p:sp>
        <p:nvSpPr>
          <p:cNvPr id="5" name="Footer Placeholder 4">
            <a:extLst>
              <a:ext uri="{FF2B5EF4-FFF2-40B4-BE49-F238E27FC236}">
                <a16:creationId xmlns:a16="http://schemas.microsoft.com/office/drawing/2014/main" id="{A9335BC9-3BB9-A9A9-C93B-5A014FF4D6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96896E27-00DD-A393-446C-AE5B444810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FA1569-E5EB-45F9-8EE3-2611C9B8ECAB}" type="slidenum">
              <a:rPr lang="en-MY" smtClean="0"/>
              <a:t>‹#›</a:t>
            </a:fld>
            <a:endParaRPr lang="en-MY"/>
          </a:p>
        </p:txBody>
      </p:sp>
    </p:spTree>
    <p:extLst>
      <p:ext uri="{BB962C8B-B14F-4D97-AF65-F5344CB8AC3E}">
        <p14:creationId xmlns:p14="http://schemas.microsoft.com/office/powerpoint/2010/main" val="37297048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32.emf"/><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jpeg"/><Relationship Id="rId7" Type="http://schemas.openxmlformats.org/officeDocument/2006/relationships/diagramColors" Target="../diagrams/colors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hopscotch on a sidewalk">
            <a:extLst>
              <a:ext uri="{FF2B5EF4-FFF2-40B4-BE49-F238E27FC236}">
                <a16:creationId xmlns:a16="http://schemas.microsoft.com/office/drawing/2014/main" id="{210643C2-AE67-1B27-1EF2-32294F42ED9F}"/>
              </a:ext>
            </a:extLst>
          </p:cNvPr>
          <p:cNvPicPr>
            <a:picLocks noChangeAspect="1"/>
          </p:cNvPicPr>
          <p:nvPr/>
        </p:nvPicPr>
        <p:blipFill rotWithShape="1">
          <a:blip r:embed="rId2">
            <a:alphaModFix amt="50000"/>
          </a:blip>
          <a:srcRect t="7096" b="8634"/>
          <a:stretch/>
        </p:blipFill>
        <p:spPr>
          <a:xfrm>
            <a:off x="20" y="1"/>
            <a:ext cx="12191980" cy="6857999"/>
          </a:xfrm>
          <a:prstGeom prst="rect">
            <a:avLst/>
          </a:prstGeom>
        </p:spPr>
      </p:pic>
      <p:sp>
        <p:nvSpPr>
          <p:cNvPr id="2" name="Title 1">
            <a:extLst>
              <a:ext uri="{FF2B5EF4-FFF2-40B4-BE49-F238E27FC236}">
                <a16:creationId xmlns:a16="http://schemas.microsoft.com/office/drawing/2014/main" id="{8DADA7AF-8FDA-2E93-AD46-9FE673931A33}"/>
              </a:ext>
            </a:extLst>
          </p:cNvPr>
          <p:cNvSpPr>
            <a:spLocks noGrp="1"/>
          </p:cNvSpPr>
          <p:nvPr>
            <p:ph type="ctrTitle"/>
          </p:nvPr>
        </p:nvSpPr>
        <p:spPr>
          <a:xfrm>
            <a:off x="1524000" y="1122362"/>
            <a:ext cx="9144000" cy="2900518"/>
          </a:xfrm>
        </p:spPr>
        <p:txBody>
          <a:bodyPr>
            <a:normAutofit/>
          </a:bodyPr>
          <a:lstStyle/>
          <a:p>
            <a:r>
              <a:rPr lang="en-MY">
                <a:solidFill>
                  <a:srgbClr val="FFFFFF"/>
                </a:solidFill>
              </a:rPr>
              <a:t>Chapter 11</a:t>
            </a:r>
          </a:p>
        </p:txBody>
      </p:sp>
      <p:sp>
        <p:nvSpPr>
          <p:cNvPr id="3" name="Subtitle 2">
            <a:extLst>
              <a:ext uri="{FF2B5EF4-FFF2-40B4-BE49-F238E27FC236}">
                <a16:creationId xmlns:a16="http://schemas.microsoft.com/office/drawing/2014/main" id="{8CB73F30-11F7-1033-838A-6B37FDEA7110}"/>
              </a:ext>
            </a:extLst>
          </p:cNvPr>
          <p:cNvSpPr>
            <a:spLocks noGrp="1"/>
          </p:cNvSpPr>
          <p:nvPr>
            <p:ph type="subTitle" idx="1"/>
          </p:nvPr>
        </p:nvSpPr>
        <p:spPr>
          <a:xfrm>
            <a:off x="1524000" y="4159404"/>
            <a:ext cx="9144000" cy="1098395"/>
          </a:xfrm>
        </p:spPr>
        <p:txBody>
          <a:bodyPr>
            <a:normAutofit/>
          </a:bodyPr>
          <a:lstStyle/>
          <a:p>
            <a:r>
              <a:rPr lang="en-MY" sz="1500">
                <a:solidFill>
                  <a:srgbClr val="FFFFFF"/>
                </a:solidFill>
              </a:rPr>
              <a:t>Time-series Clustering</a:t>
            </a:r>
          </a:p>
          <a:p>
            <a:r>
              <a:rPr lang="en-MY" sz="1500">
                <a:solidFill>
                  <a:srgbClr val="FFFFFF"/>
                </a:solidFill>
              </a:rPr>
              <a:t>Teh Ying Wah</a:t>
            </a:r>
            <a:br>
              <a:rPr lang="en-MY" sz="1500">
                <a:solidFill>
                  <a:srgbClr val="FFFFFF"/>
                </a:solidFill>
              </a:rPr>
            </a:br>
            <a:r>
              <a:rPr lang="en-MY" sz="1500">
                <a:solidFill>
                  <a:srgbClr val="FFFFFF"/>
                </a:solidFill>
              </a:rPr>
              <a:t>tehyw@um.edu.my</a:t>
            </a:r>
            <a:br>
              <a:rPr lang="en-MY" sz="1500">
                <a:solidFill>
                  <a:srgbClr val="FFFFFF"/>
                </a:solidFill>
              </a:rPr>
            </a:br>
            <a:r>
              <a:rPr lang="en-MY" sz="1500">
                <a:solidFill>
                  <a:srgbClr val="FFFFFF"/>
                </a:solidFill>
              </a:rPr>
              <a:t>University of Malaya</a:t>
            </a:r>
          </a:p>
          <a:p>
            <a:endParaRPr lang="en-MY" sz="1500">
              <a:solidFill>
                <a:srgbClr val="FFFFFF"/>
              </a:solidFill>
            </a:endParaRPr>
          </a:p>
          <a:p>
            <a:endParaRPr lang="en-MY" sz="1500">
              <a:solidFill>
                <a:srgbClr val="FFFFFF"/>
              </a:solidFill>
            </a:endParaRPr>
          </a:p>
        </p:txBody>
      </p:sp>
    </p:spTree>
    <p:extLst>
      <p:ext uri="{BB962C8B-B14F-4D97-AF65-F5344CB8AC3E}">
        <p14:creationId xmlns:p14="http://schemas.microsoft.com/office/powerpoint/2010/main" val="257028566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2A9924D-CE20-CE59-F418-D249153FEDF8}"/>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1E56CEA1-3604-89CE-22C8-A687776A8CD1}"/>
              </a:ext>
            </a:extLst>
          </p:cNvPr>
          <p:cNvSpPr>
            <a:spLocks noGrp="1"/>
          </p:cNvSpPr>
          <p:nvPr>
            <p:ph type="title"/>
          </p:nvPr>
        </p:nvSpPr>
        <p:spPr>
          <a:xfrm>
            <a:off x="838200" y="365125"/>
            <a:ext cx="10515600" cy="1325563"/>
          </a:xfrm>
        </p:spPr>
        <p:txBody>
          <a:bodyPr>
            <a:normAutofit/>
          </a:bodyPr>
          <a:lstStyle/>
          <a:p>
            <a:r>
              <a:rPr lang="en-MY">
                <a:solidFill>
                  <a:srgbClr val="FFFFFF"/>
                </a:solidFill>
              </a:rPr>
              <a:t>The history of time-series clustering</a:t>
            </a:r>
          </a:p>
        </p:txBody>
      </p:sp>
      <p:graphicFrame>
        <p:nvGraphicFramePr>
          <p:cNvPr id="5" name="Content Placeholder 2">
            <a:extLst>
              <a:ext uri="{FF2B5EF4-FFF2-40B4-BE49-F238E27FC236}">
                <a16:creationId xmlns:a16="http://schemas.microsoft.com/office/drawing/2014/main" id="{D13E7426-A6CC-1AAF-7E2E-99A25D67405F}"/>
              </a:ext>
            </a:extLst>
          </p:cNvPr>
          <p:cNvGraphicFramePr>
            <a:graphicFrameLocks noGrp="1"/>
          </p:cNvGraphicFramePr>
          <p:nvPr>
            <p:ph idx="1"/>
            <p:extLst>
              <p:ext uri="{D42A27DB-BD31-4B8C-83A1-F6EECF244321}">
                <p14:modId xmlns:p14="http://schemas.microsoft.com/office/powerpoint/2010/main" val="35865740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798158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FC3A4A7-FEB6-444C-2217-8869DEAAD55C}"/>
              </a:ext>
            </a:extLst>
          </p:cNvPr>
          <p:cNvPicPr>
            <a:picLocks noChangeAspect="1"/>
          </p:cNvPicPr>
          <p:nvPr/>
        </p:nvPicPr>
        <p:blipFill rotWithShape="1">
          <a:blip r:embed="rId2">
            <a:alphaModFix amt="35000"/>
          </a:blip>
          <a:srcRect t="19826" b="5174"/>
          <a:stretch/>
        </p:blipFill>
        <p:spPr>
          <a:xfrm>
            <a:off x="20" y="10"/>
            <a:ext cx="12191980" cy="6857990"/>
          </a:xfrm>
          <a:prstGeom prst="rect">
            <a:avLst/>
          </a:prstGeom>
        </p:spPr>
      </p:pic>
      <p:sp>
        <p:nvSpPr>
          <p:cNvPr id="2" name="Title 1">
            <a:extLst>
              <a:ext uri="{FF2B5EF4-FFF2-40B4-BE49-F238E27FC236}">
                <a16:creationId xmlns:a16="http://schemas.microsoft.com/office/drawing/2014/main" id="{BBCEB97F-58C5-D297-F03D-4A5A52C8CDBB}"/>
              </a:ext>
            </a:extLst>
          </p:cNvPr>
          <p:cNvSpPr>
            <a:spLocks noGrp="1"/>
          </p:cNvSpPr>
          <p:nvPr>
            <p:ph type="title"/>
          </p:nvPr>
        </p:nvSpPr>
        <p:spPr>
          <a:xfrm>
            <a:off x="838200" y="365125"/>
            <a:ext cx="10515600" cy="1325563"/>
          </a:xfrm>
        </p:spPr>
        <p:txBody>
          <a:bodyPr>
            <a:normAutofit/>
          </a:bodyPr>
          <a:lstStyle/>
          <a:p>
            <a:r>
              <a:rPr lang="en-MY">
                <a:solidFill>
                  <a:srgbClr val="FFFFFF"/>
                </a:solidFill>
              </a:rPr>
              <a:t>The history of time-series clustering</a:t>
            </a:r>
          </a:p>
        </p:txBody>
      </p:sp>
      <p:graphicFrame>
        <p:nvGraphicFramePr>
          <p:cNvPr id="5" name="Content Placeholder 2">
            <a:extLst>
              <a:ext uri="{FF2B5EF4-FFF2-40B4-BE49-F238E27FC236}">
                <a16:creationId xmlns:a16="http://schemas.microsoft.com/office/drawing/2014/main" id="{7DE85BA1-2959-9D12-1D20-78D89C584B96}"/>
              </a:ext>
            </a:extLst>
          </p:cNvPr>
          <p:cNvGraphicFramePr>
            <a:graphicFrameLocks noGrp="1"/>
          </p:cNvGraphicFramePr>
          <p:nvPr>
            <p:ph idx="1"/>
            <p:extLst>
              <p:ext uri="{D42A27DB-BD31-4B8C-83A1-F6EECF244321}">
                <p14:modId xmlns:p14="http://schemas.microsoft.com/office/powerpoint/2010/main" val="15857026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01579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2E88B49-0025-1B46-81DE-BC6BC2EF73B9}"/>
              </a:ext>
            </a:extLst>
          </p:cNvPr>
          <p:cNvPicPr>
            <a:picLocks noChangeAspect="1"/>
          </p:cNvPicPr>
          <p:nvPr/>
        </p:nvPicPr>
        <p:blipFill rotWithShape="1">
          <a:blip r:embed="rId2">
            <a:duotone>
              <a:schemeClr val="bg2">
                <a:shade val="45000"/>
                <a:satMod val="135000"/>
              </a:schemeClr>
              <a:prstClr val="white"/>
            </a:duotone>
          </a:blip>
          <a:srcRect/>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DF7FAB-2760-89FE-1BC5-82C7A6981870}"/>
              </a:ext>
            </a:extLst>
          </p:cNvPr>
          <p:cNvSpPr>
            <a:spLocks noGrp="1"/>
          </p:cNvSpPr>
          <p:nvPr>
            <p:ph type="title"/>
          </p:nvPr>
        </p:nvSpPr>
        <p:spPr>
          <a:xfrm>
            <a:off x="838200" y="365125"/>
            <a:ext cx="10515600" cy="1325563"/>
          </a:xfrm>
        </p:spPr>
        <p:txBody>
          <a:bodyPr>
            <a:normAutofit/>
          </a:bodyPr>
          <a:lstStyle/>
          <a:p>
            <a:r>
              <a:rPr lang="en-MY"/>
              <a:t>The history of time-series clustering</a:t>
            </a:r>
            <a:endParaRPr lang="en-MY" dirty="0"/>
          </a:p>
        </p:txBody>
      </p:sp>
      <p:graphicFrame>
        <p:nvGraphicFramePr>
          <p:cNvPr id="14" name="Content Placeholder 2">
            <a:extLst>
              <a:ext uri="{FF2B5EF4-FFF2-40B4-BE49-F238E27FC236}">
                <a16:creationId xmlns:a16="http://schemas.microsoft.com/office/drawing/2014/main" id="{67E3BF21-102E-6464-ED67-02B4A87E5B12}"/>
              </a:ext>
            </a:extLst>
          </p:cNvPr>
          <p:cNvGraphicFramePr>
            <a:graphicFrameLocks noGrp="1"/>
          </p:cNvGraphicFramePr>
          <p:nvPr>
            <p:ph idx="1"/>
            <p:extLst>
              <p:ext uri="{D42A27DB-BD31-4B8C-83A1-F6EECF244321}">
                <p14:modId xmlns:p14="http://schemas.microsoft.com/office/powerpoint/2010/main" val="2627031461"/>
              </p:ext>
            </p:extLst>
          </p:nvPr>
        </p:nvGraphicFramePr>
        <p:xfrm>
          <a:off x="838200" y="1397284"/>
          <a:ext cx="11162016" cy="54607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1184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8F148F-B14F-898A-B587-999DE01FA58C}"/>
              </a:ext>
            </a:extLst>
          </p:cNvPr>
          <p:cNvSpPr>
            <a:spLocks noGrp="1"/>
          </p:cNvSpPr>
          <p:nvPr>
            <p:ph type="title"/>
          </p:nvPr>
        </p:nvSpPr>
        <p:spPr>
          <a:xfrm>
            <a:off x="5297762" y="329184"/>
            <a:ext cx="6251110" cy="1783080"/>
          </a:xfrm>
        </p:spPr>
        <p:txBody>
          <a:bodyPr anchor="b">
            <a:normAutofit/>
          </a:bodyPr>
          <a:lstStyle/>
          <a:p>
            <a:r>
              <a:rPr lang="en-MY" sz="3800"/>
              <a:t>2010s-present: Emergence of Deep Learning Techniques</a:t>
            </a:r>
          </a:p>
        </p:txBody>
      </p:sp>
      <p:pic>
        <p:nvPicPr>
          <p:cNvPr id="5" name="Picture 4" descr="Office building overlayed with stock market graphs">
            <a:extLst>
              <a:ext uri="{FF2B5EF4-FFF2-40B4-BE49-F238E27FC236}">
                <a16:creationId xmlns:a16="http://schemas.microsoft.com/office/drawing/2014/main" id="{815D94CF-8167-0108-F42B-2B13D992625F}"/>
              </a:ext>
            </a:extLst>
          </p:cNvPr>
          <p:cNvPicPr>
            <a:picLocks noChangeAspect="1"/>
          </p:cNvPicPr>
          <p:nvPr/>
        </p:nvPicPr>
        <p:blipFill>
          <a:blip r:embed="rId2"/>
          <a:srcRect l="48037" r="680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A215657-6F6F-F6A5-B011-F4E411EBBAB2}"/>
              </a:ext>
            </a:extLst>
          </p:cNvPr>
          <p:cNvSpPr>
            <a:spLocks noGrp="1"/>
          </p:cNvSpPr>
          <p:nvPr>
            <p:ph idx="1"/>
          </p:nvPr>
        </p:nvSpPr>
        <p:spPr>
          <a:xfrm>
            <a:off x="5297762" y="2706624"/>
            <a:ext cx="6251110" cy="3483864"/>
          </a:xfrm>
        </p:spPr>
        <p:txBody>
          <a:bodyPr>
            <a:normAutofit/>
          </a:bodyPr>
          <a:lstStyle/>
          <a:p>
            <a:r>
              <a:rPr lang="en-MY" sz="1900"/>
              <a:t>RNNs and LSTMs for capturing temporal dependencies.</a:t>
            </a:r>
          </a:p>
          <a:p>
            <a:r>
              <a:rPr lang="en-MY" sz="1900"/>
              <a:t>Definition: Temporal dependencies refer to the relationship between different time steps in a time-series dataset, where past values influence future values.</a:t>
            </a:r>
          </a:p>
          <a:p>
            <a:r>
              <a:rPr lang="en-MY" sz="1900"/>
              <a:t>Examples:</a:t>
            </a:r>
          </a:p>
          <a:p>
            <a:pPr lvl="1"/>
            <a:r>
              <a:rPr lang="en-MY" sz="1900"/>
              <a:t>Weather Forecasting: Tomorrow’s temperature depends on patterns over previous days.</a:t>
            </a:r>
          </a:p>
          <a:p>
            <a:pPr lvl="1"/>
            <a:r>
              <a:rPr lang="en-MY" sz="1900"/>
              <a:t>Stock Prices: Current price movements are often influenced by prior trends and market history.</a:t>
            </a:r>
          </a:p>
          <a:p>
            <a:r>
              <a:rPr lang="en-MY" sz="1900"/>
              <a:t>CNNs for feature extraction from time-series data.</a:t>
            </a:r>
          </a:p>
        </p:txBody>
      </p:sp>
    </p:spTree>
    <p:extLst>
      <p:ext uri="{BB962C8B-B14F-4D97-AF65-F5344CB8AC3E}">
        <p14:creationId xmlns:p14="http://schemas.microsoft.com/office/powerpoint/2010/main" val="1087781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966965-0D08-2D5A-FA27-E1CCAA9525FE}"/>
              </a:ext>
            </a:extLst>
          </p:cNvPr>
          <p:cNvSpPr>
            <a:spLocks noGrp="1"/>
          </p:cNvSpPr>
          <p:nvPr>
            <p:ph type="title"/>
          </p:nvPr>
        </p:nvSpPr>
        <p:spPr>
          <a:xfrm>
            <a:off x="5297762" y="329184"/>
            <a:ext cx="6251110" cy="1783080"/>
          </a:xfrm>
        </p:spPr>
        <p:txBody>
          <a:bodyPr anchor="b">
            <a:normAutofit/>
          </a:bodyPr>
          <a:lstStyle/>
          <a:p>
            <a:r>
              <a:rPr lang="en-MY" sz="3800"/>
              <a:t>2010s-present: Emergence of Deep Learning Techniques</a:t>
            </a:r>
          </a:p>
        </p:txBody>
      </p:sp>
      <p:pic>
        <p:nvPicPr>
          <p:cNvPr id="5" name="Picture 4" descr="Circuit board background">
            <a:extLst>
              <a:ext uri="{FF2B5EF4-FFF2-40B4-BE49-F238E27FC236}">
                <a16:creationId xmlns:a16="http://schemas.microsoft.com/office/drawing/2014/main" id="{28CF9ABA-36D5-A3A2-2382-7E7110FA7DB5}"/>
              </a:ext>
            </a:extLst>
          </p:cNvPr>
          <p:cNvPicPr>
            <a:picLocks noChangeAspect="1"/>
          </p:cNvPicPr>
          <p:nvPr/>
        </p:nvPicPr>
        <p:blipFill>
          <a:blip r:embed="rId2"/>
          <a:srcRect l="10196" r="4464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F0F41C-05FA-52B8-EF85-6DC5FAF6779D}"/>
              </a:ext>
            </a:extLst>
          </p:cNvPr>
          <p:cNvSpPr>
            <a:spLocks noGrp="1"/>
          </p:cNvSpPr>
          <p:nvPr>
            <p:ph idx="1"/>
          </p:nvPr>
        </p:nvSpPr>
        <p:spPr>
          <a:xfrm>
            <a:off x="5297762" y="2706624"/>
            <a:ext cx="6251110" cy="3483864"/>
          </a:xfrm>
        </p:spPr>
        <p:txBody>
          <a:bodyPr>
            <a:normAutofit/>
          </a:bodyPr>
          <a:lstStyle/>
          <a:p>
            <a:r>
              <a:rPr lang="en-MY" sz="1500" dirty="0"/>
              <a:t>Transformers for handling long-range dependencies and multivariate interactions.</a:t>
            </a:r>
          </a:p>
          <a:p>
            <a:r>
              <a:rPr lang="en-MY" sz="1500" dirty="0"/>
              <a:t>Long-range Dependencies:</a:t>
            </a:r>
          </a:p>
          <a:p>
            <a:pPr lvl="1"/>
            <a:r>
              <a:rPr lang="en-MY" sz="1500" dirty="0"/>
              <a:t>Definition: Dependencies between time-series points that are far apart in time, where past events significantly impact the future.</a:t>
            </a:r>
          </a:p>
          <a:p>
            <a:pPr lvl="1"/>
            <a:r>
              <a:rPr lang="en-MY" sz="1500" dirty="0"/>
              <a:t>Example: Predicting a company's stock price today based on market conditions over several previous months or even years.</a:t>
            </a:r>
          </a:p>
          <a:p>
            <a:r>
              <a:rPr lang="en-MY" sz="1500" dirty="0"/>
              <a:t>Multivariate Interactions:</a:t>
            </a:r>
          </a:p>
          <a:p>
            <a:pPr lvl="1"/>
            <a:r>
              <a:rPr lang="en-MY" sz="1500" dirty="0"/>
              <a:t>Definition: When multiple time-series interact, meaning changes in one series affect others. These interactions can be cross-temporal (one variable affecting another over time).</a:t>
            </a:r>
          </a:p>
          <a:p>
            <a:pPr lvl="1"/>
            <a:r>
              <a:rPr lang="en-MY" sz="1500" dirty="0"/>
              <a:t>Example: In smart city environments, traffic volume, pollution levels, and temperature are all interdependent. For instance, increased traffic raises pollution, and both might depend on the weather.</a:t>
            </a:r>
          </a:p>
        </p:txBody>
      </p:sp>
    </p:spTree>
    <p:extLst>
      <p:ext uri="{BB962C8B-B14F-4D97-AF65-F5344CB8AC3E}">
        <p14:creationId xmlns:p14="http://schemas.microsoft.com/office/powerpoint/2010/main" val="1561342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clamation mark on a yellow background">
            <a:extLst>
              <a:ext uri="{FF2B5EF4-FFF2-40B4-BE49-F238E27FC236}">
                <a16:creationId xmlns:a16="http://schemas.microsoft.com/office/drawing/2014/main" id="{D9B8FB2E-336F-D9C1-3417-476FB875552B}"/>
              </a:ext>
            </a:extLst>
          </p:cNvPr>
          <p:cNvPicPr>
            <a:picLocks noChangeAspect="1"/>
          </p:cNvPicPr>
          <p:nvPr/>
        </p:nvPicPr>
        <p:blipFill rotWithShape="1">
          <a:blip r:embed="rId2"/>
          <a:srcRect l="26875" r="13958"/>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4E4F7C-2487-DCED-5E6B-79708093D428}"/>
              </a:ext>
            </a:extLst>
          </p:cNvPr>
          <p:cNvSpPr>
            <a:spLocks noGrp="1"/>
          </p:cNvSpPr>
          <p:nvPr>
            <p:ph type="title"/>
          </p:nvPr>
        </p:nvSpPr>
        <p:spPr>
          <a:xfrm>
            <a:off x="6115317" y="405685"/>
            <a:ext cx="5464968" cy="1559301"/>
          </a:xfrm>
        </p:spPr>
        <p:txBody>
          <a:bodyPr>
            <a:normAutofit/>
          </a:bodyPr>
          <a:lstStyle/>
          <a:p>
            <a:r>
              <a:rPr lang="en-MY" sz="4000"/>
              <a:t>Challenges in traditional clustering for time-series</a:t>
            </a:r>
          </a:p>
        </p:txBody>
      </p:sp>
      <p:sp>
        <p:nvSpPr>
          <p:cNvPr id="3" name="Content Placeholder 2">
            <a:extLst>
              <a:ext uri="{FF2B5EF4-FFF2-40B4-BE49-F238E27FC236}">
                <a16:creationId xmlns:a16="http://schemas.microsoft.com/office/drawing/2014/main" id="{5484F771-A247-A7E5-81C6-3AE1187580C2}"/>
              </a:ext>
            </a:extLst>
          </p:cNvPr>
          <p:cNvSpPr>
            <a:spLocks noGrp="1"/>
          </p:cNvSpPr>
          <p:nvPr>
            <p:ph idx="1"/>
          </p:nvPr>
        </p:nvSpPr>
        <p:spPr>
          <a:xfrm>
            <a:off x="5689114" y="1366463"/>
            <a:ext cx="6054248" cy="5003515"/>
          </a:xfrm>
        </p:spPr>
        <p:txBody>
          <a:bodyPr anchor="ctr">
            <a:normAutofit/>
          </a:bodyPr>
          <a:lstStyle/>
          <a:p>
            <a:r>
              <a:rPr lang="en-MY" sz="1600" dirty="0"/>
              <a:t>Traditional clustering techniques, initially designed for static data points in Euclidean spaces, face several challenges when directly applied to time-series data. These challenges arise from the unique characteristics of time-series data, which set them apart from other types of data. Here are the main challenges:</a:t>
            </a:r>
          </a:p>
          <a:p>
            <a:r>
              <a:rPr lang="en-MY" sz="1600" dirty="0"/>
              <a:t>Temporal Order and Dependency:</a:t>
            </a:r>
          </a:p>
          <a:p>
            <a:pPr lvl="1"/>
            <a:r>
              <a:rPr lang="en-MY" sz="1600" dirty="0"/>
              <a:t>Time-series data points have a temporal order, meaning the sequence in which they occur is vital. Traditional clustering methods don't inherently account for this order, potentially leading to incorrect groupings.</a:t>
            </a:r>
          </a:p>
          <a:p>
            <a:r>
              <a:rPr lang="en-MY" sz="1600" dirty="0"/>
              <a:t>High Dimensionality:</a:t>
            </a:r>
          </a:p>
          <a:p>
            <a:pPr lvl="1"/>
            <a:r>
              <a:rPr lang="en-MY" sz="1600" dirty="0"/>
              <a:t>A single time-series, even over a short duration, can consist of many data points, translating to high-dimensional data. Traditional clustering techniques can struggle with the "curse of dimensionality," where distances between points become less meaningful in higher dimensions.</a:t>
            </a:r>
          </a:p>
        </p:txBody>
      </p:sp>
    </p:spTree>
    <p:extLst>
      <p:ext uri="{BB962C8B-B14F-4D97-AF65-F5344CB8AC3E}">
        <p14:creationId xmlns:p14="http://schemas.microsoft.com/office/powerpoint/2010/main" val="255077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FFDB1-8B9C-6243-D396-0EDD99E5E759}"/>
              </a:ext>
            </a:extLst>
          </p:cNvPr>
          <p:cNvSpPr>
            <a:spLocks noGrp="1"/>
          </p:cNvSpPr>
          <p:nvPr>
            <p:ph type="title"/>
          </p:nvPr>
        </p:nvSpPr>
        <p:spPr>
          <a:xfrm>
            <a:off x="876693" y="741391"/>
            <a:ext cx="4355265" cy="1616203"/>
          </a:xfrm>
        </p:spPr>
        <p:txBody>
          <a:bodyPr anchor="b">
            <a:normAutofit/>
          </a:bodyPr>
          <a:lstStyle/>
          <a:p>
            <a:r>
              <a:rPr lang="en-MY" sz="3200"/>
              <a:t>Challenges in traditional clustering for time-series</a:t>
            </a:r>
          </a:p>
        </p:txBody>
      </p:sp>
      <p:sp>
        <p:nvSpPr>
          <p:cNvPr id="3" name="Content Placeholder 2">
            <a:extLst>
              <a:ext uri="{FF2B5EF4-FFF2-40B4-BE49-F238E27FC236}">
                <a16:creationId xmlns:a16="http://schemas.microsoft.com/office/drawing/2014/main" id="{2A4FA87C-2654-3A44-670B-CED7B619C277}"/>
              </a:ext>
            </a:extLst>
          </p:cNvPr>
          <p:cNvSpPr>
            <a:spLocks noGrp="1"/>
          </p:cNvSpPr>
          <p:nvPr>
            <p:ph idx="1"/>
          </p:nvPr>
        </p:nvSpPr>
        <p:spPr>
          <a:xfrm>
            <a:off x="876692" y="2533476"/>
            <a:ext cx="4825465" cy="3836502"/>
          </a:xfrm>
        </p:spPr>
        <p:txBody>
          <a:bodyPr anchor="t">
            <a:noAutofit/>
          </a:bodyPr>
          <a:lstStyle/>
          <a:p>
            <a:r>
              <a:rPr lang="en-MY" sz="1600" dirty="0"/>
              <a:t>Dynamic Time Warping (DTW):</a:t>
            </a:r>
          </a:p>
          <a:p>
            <a:pPr lvl="1"/>
            <a:r>
              <a:rPr lang="en-MY" sz="1600" dirty="0"/>
              <a:t>The need for specialized distance measures, like DTW, arises because two time-series could be similar even if they are out-of-phase. Euclidean distance, commonly used in traditional clustering, may not capture such similarities effectively.</a:t>
            </a:r>
          </a:p>
          <a:p>
            <a:r>
              <a:rPr lang="en-MY" sz="1600" dirty="0"/>
              <a:t>Variability in Length:</a:t>
            </a:r>
          </a:p>
          <a:p>
            <a:pPr lvl="1"/>
            <a:r>
              <a:rPr lang="en-MY" sz="1600" dirty="0"/>
              <a:t>Time-series datasets might consist of sequences of varying lengths, making direct comparisons challenging.</a:t>
            </a:r>
          </a:p>
          <a:p>
            <a:r>
              <a:rPr lang="en-MY" sz="1600" dirty="0"/>
              <a:t>Noise and Volatility:</a:t>
            </a:r>
          </a:p>
          <a:p>
            <a:pPr lvl="1"/>
            <a:r>
              <a:rPr lang="en-MY" sz="1600" dirty="0"/>
              <a:t>Time-series data often contains noise, and its patterns might be volatile. Traditional clustering techniques can be sensitive to noise, leading to less meaningful clusters.</a:t>
            </a:r>
          </a:p>
        </p:txBody>
      </p:sp>
      <p:pic>
        <p:nvPicPr>
          <p:cNvPr id="5" name="Picture 4" descr="High angle view of rulers against a white background">
            <a:extLst>
              <a:ext uri="{FF2B5EF4-FFF2-40B4-BE49-F238E27FC236}">
                <a16:creationId xmlns:a16="http://schemas.microsoft.com/office/drawing/2014/main" id="{42034717-0022-6ED1-BA3A-B69775D2E37D}"/>
              </a:ext>
            </a:extLst>
          </p:cNvPr>
          <p:cNvPicPr>
            <a:picLocks noChangeAspect="1"/>
          </p:cNvPicPr>
          <p:nvPr/>
        </p:nvPicPr>
        <p:blipFill rotWithShape="1">
          <a:blip r:embed="rId2"/>
          <a:srcRect l="14498" r="26167" b="-1"/>
          <a:stretch/>
        </p:blipFill>
        <p:spPr>
          <a:xfrm>
            <a:off x="6096000" y="10"/>
            <a:ext cx="6095999"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678524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DD485-81F8-D3F6-5C64-453FA5484E8D}"/>
              </a:ext>
            </a:extLst>
          </p:cNvPr>
          <p:cNvSpPr>
            <a:spLocks noGrp="1"/>
          </p:cNvSpPr>
          <p:nvPr>
            <p:ph type="title"/>
          </p:nvPr>
        </p:nvSpPr>
        <p:spPr>
          <a:xfrm>
            <a:off x="876693" y="741391"/>
            <a:ext cx="4355265" cy="1616203"/>
          </a:xfrm>
        </p:spPr>
        <p:txBody>
          <a:bodyPr anchor="b">
            <a:normAutofit/>
          </a:bodyPr>
          <a:lstStyle/>
          <a:p>
            <a:r>
              <a:rPr lang="en-MY" sz="3200"/>
              <a:t>Challenges in traditional clustering for time-series</a:t>
            </a:r>
          </a:p>
        </p:txBody>
      </p:sp>
      <p:sp>
        <p:nvSpPr>
          <p:cNvPr id="3" name="Content Placeholder 2">
            <a:extLst>
              <a:ext uri="{FF2B5EF4-FFF2-40B4-BE49-F238E27FC236}">
                <a16:creationId xmlns:a16="http://schemas.microsoft.com/office/drawing/2014/main" id="{63D99CC4-E410-5E5A-D590-D69E60A1FAF0}"/>
              </a:ext>
            </a:extLst>
          </p:cNvPr>
          <p:cNvSpPr>
            <a:spLocks noGrp="1"/>
          </p:cNvSpPr>
          <p:nvPr>
            <p:ph idx="1"/>
          </p:nvPr>
        </p:nvSpPr>
        <p:spPr>
          <a:xfrm>
            <a:off x="876692" y="2533476"/>
            <a:ext cx="5072045" cy="4113904"/>
          </a:xfrm>
        </p:spPr>
        <p:txBody>
          <a:bodyPr anchor="t">
            <a:noAutofit/>
          </a:bodyPr>
          <a:lstStyle/>
          <a:p>
            <a:r>
              <a:rPr lang="en-MY" sz="1600" dirty="0"/>
              <a:t>Complex Patterns:</a:t>
            </a:r>
          </a:p>
          <a:p>
            <a:pPr lvl="1"/>
            <a:r>
              <a:rPr lang="en-MY" sz="1600" dirty="0"/>
              <a:t>Trends, seasonality, and cycles in time-series data add layers of complexity that aren't typically present in static data. These patterns can affect similarity measures.</a:t>
            </a:r>
          </a:p>
          <a:p>
            <a:r>
              <a:rPr lang="en-MY" sz="1600" dirty="0"/>
              <a:t>Non-stationarity:</a:t>
            </a:r>
          </a:p>
          <a:p>
            <a:pPr lvl="1"/>
            <a:r>
              <a:rPr lang="en-MY" sz="1600" dirty="0"/>
              <a:t>Time-series data can be non-stationary, meaning its statistical properties change over time. Many traditional clustering methods assume data to have stationary properties.</a:t>
            </a:r>
          </a:p>
          <a:p>
            <a:r>
              <a:rPr lang="en-MY" sz="1600" dirty="0"/>
              <a:t>Computational Complexity:</a:t>
            </a:r>
          </a:p>
          <a:p>
            <a:pPr lvl="1"/>
            <a:r>
              <a:rPr lang="en-MY" sz="1600" dirty="0"/>
              <a:t>Given the high dimensionality and the need for specialized distance measures like DTW, clustering can become computationally intensive.</a:t>
            </a:r>
          </a:p>
        </p:txBody>
      </p:sp>
      <p:pic>
        <p:nvPicPr>
          <p:cNvPr id="5" name="Picture 4" descr="Graph">
            <a:extLst>
              <a:ext uri="{FF2B5EF4-FFF2-40B4-BE49-F238E27FC236}">
                <a16:creationId xmlns:a16="http://schemas.microsoft.com/office/drawing/2014/main" id="{C5B2A520-E083-B9C7-4EB7-E51F32800CEF}"/>
              </a:ext>
            </a:extLst>
          </p:cNvPr>
          <p:cNvPicPr>
            <a:picLocks noChangeAspect="1"/>
          </p:cNvPicPr>
          <p:nvPr/>
        </p:nvPicPr>
        <p:blipFill rotWithShape="1">
          <a:blip r:embed="rId2"/>
          <a:srcRect l="16589" r="27855"/>
          <a:stretch/>
        </p:blipFill>
        <p:spPr>
          <a:xfrm>
            <a:off x="6096000" y="10"/>
            <a:ext cx="6095999"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342840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3D pattern of ring shapes connected by lines">
            <a:extLst>
              <a:ext uri="{FF2B5EF4-FFF2-40B4-BE49-F238E27FC236}">
                <a16:creationId xmlns:a16="http://schemas.microsoft.com/office/drawing/2014/main" id="{598841B1-F175-FBA2-0233-0FEE70C4BE07}"/>
              </a:ext>
            </a:extLst>
          </p:cNvPr>
          <p:cNvPicPr>
            <a:picLocks noChangeAspect="1"/>
          </p:cNvPicPr>
          <p:nvPr/>
        </p:nvPicPr>
        <p:blipFill rotWithShape="1">
          <a:blip r:embed="rId2"/>
          <a:srcRect l="16317" r="49039"/>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a:extLst>
              <a:ext uri="{FF2B5EF4-FFF2-40B4-BE49-F238E27FC236}">
                <a16:creationId xmlns:a16="http://schemas.microsoft.com/office/drawing/2014/main" id="{66941A61-EFEF-BD6B-8EA1-B9D227E8897F}"/>
              </a:ext>
            </a:extLst>
          </p:cNvPr>
          <p:cNvSpPr>
            <a:spLocks noGrp="1"/>
          </p:cNvSpPr>
          <p:nvPr>
            <p:ph type="title"/>
          </p:nvPr>
        </p:nvSpPr>
        <p:spPr>
          <a:xfrm>
            <a:off x="1137034" y="609600"/>
            <a:ext cx="6831188" cy="1322887"/>
          </a:xfrm>
        </p:spPr>
        <p:txBody>
          <a:bodyPr>
            <a:normAutofit/>
          </a:bodyPr>
          <a:lstStyle/>
          <a:p>
            <a:r>
              <a:rPr lang="en-MY" dirty="0"/>
              <a:t>Challenges in traditional clustering for time-series</a:t>
            </a:r>
          </a:p>
        </p:txBody>
      </p:sp>
      <p:sp>
        <p:nvSpPr>
          <p:cNvPr id="3" name="Content Placeholder 2">
            <a:extLst>
              <a:ext uri="{FF2B5EF4-FFF2-40B4-BE49-F238E27FC236}">
                <a16:creationId xmlns:a16="http://schemas.microsoft.com/office/drawing/2014/main" id="{DD2B9E47-A31E-032F-92BF-D60D45FD5094}"/>
              </a:ext>
            </a:extLst>
          </p:cNvPr>
          <p:cNvSpPr>
            <a:spLocks noGrp="1"/>
          </p:cNvSpPr>
          <p:nvPr>
            <p:ph idx="1"/>
          </p:nvPr>
        </p:nvSpPr>
        <p:spPr>
          <a:xfrm>
            <a:off x="1137034" y="2194102"/>
            <a:ext cx="6979549" cy="4453278"/>
          </a:xfrm>
        </p:spPr>
        <p:txBody>
          <a:bodyPr>
            <a:normAutofit lnSpcReduction="10000"/>
          </a:bodyPr>
          <a:lstStyle/>
          <a:p>
            <a:r>
              <a:rPr lang="en-MY" sz="1800" dirty="0"/>
              <a:t>Feature Extraction Challenges:</a:t>
            </a:r>
          </a:p>
          <a:p>
            <a:pPr lvl="1"/>
            <a:r>
              <a:rPr lang="en-MY" sz="1800" dirty="0"/>
              <a:t>Transforming time-series data into a feature set that can be used for clustering while preserving its essential characteristics can be challenging.</a:t>
            </a:r>
          </a:p>
          <a:p>
            <a:r>
              <a:rPr lang="en-MY" sz="1800" dirty="0"/>
              <a:t>Interpretability:</a:t>
            </a:r>
          </a:p>
          <a:p>
            <a:pPr lvl="1"/>
            <a:r>
              <a:rPr lang="en-MY" sz="1800" dirty="0"/>
              <a:t>Interpreting clusters in the context of time-series can be more challenging compared to static data. For instance, understanding why two time-series sequences are clustered together requires considering their temporal patterns and possible phase differences.</a:t>
            </a:r>
          </a:p>
          <a:p>
            <a:r>
              <a:rPr lang="en-MY" sz="2200" dirty="0"/>
              <a:t>new challenges related to scalability and big data</a:t>
            </a:r>
          </a:p>
          <a:p>
            <a:pPr marL="0" indent="0">
              <a:buNone/>
            </a:pPr>
            <a:r>
              <a:rPr lang="en-MY" sz="1800" dirty="0"/>
              <a:t>Given these challenges, there's been significant interest in developing specialized techniques and adaptations of traditional clustering methods that are better suited for time-series data. These methods aim to leverage the temporal structure of the data while addressing the above challenges.</a:t>
            </a:r>
          </a:p>
        </p:txBody>
      </p:sp>
    </p:spTree>
    <p:extLst>
      <p:ext uri="{BB962C8B-B14F-4D97-AF65-F5344CB8AC3E}">
        <p14:creationId xmlns:p14="http://schemas.microsoft.com/office/powerpoint/2010/main" val="3411265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1D6609-16B5-7EBE-82D9-D19E4056DD9C}"/>
              </a:ext>
            </a:extLst>
          </p:cNvPr>
          <p:cNvSpPr>
            <a:spLocks noGrp="1"/>
          </p:cNvSpPr>
          <p:nvPr>
            <p:ph type="title"/>
          </p:nvPr>
        </p:nvSpPr>
        <p:spPr>
          <a:xfrm>
            <a:off x="761800" y="762001"/>
            <a:ext cx="5334197" cy="1708242"/>
          </a:xfrm>
        </p:spPr>
        <p:txBody>
          <a:bodyPr anchor="ctr">
            <a:normAutofit/>
          </a:bodyPr>
          <a:lstStyle/>
          <a:p>
            <a:r>
              <a:rPr lang="en-MY" sz="3700"/>
              <a:t>Federated Learning (FL)vin Practice for Time-series Clustering</a:t>
            </a:r>
          </a:p>
        </p:txBody>
      </p:sp>
      <p:sp>
        <p:nvSpPr>
          <p:cNvPr id="3" name="Content Placeholder 2">
            <a:extLst>
              <a:ext uri="{FF2B5EF4-FFF2-40B4-BE49-F238E27FC236}">
                <a16:creationId xmlns:a16="http://schemas.microsoft.com/office/drawing/2014/main" id="{3CD882DC-C533-7204-781E-57102D107EE3}"/>
              </a:ext>
            </a:extLst>
          </p:cNvPr>
          <p:cNvSpPr>
            <a:spLocks noGrp="1"/>
          </p:cNvSpPr>
          <p:nvPr>
            <p:ph idx="1"/>
          </p:nvPr>
        </p:nvSpPr>
        <p:spPr>
          <a:xfrm>
            <a:off x="761800" y="2470244"/>
            <a:ext cx="5334197" cy="3769835"/>
          </a:xfrm>
        </p:spPr>
        <p:txBody>
          <a:bodyPr anchor="ctr">
            <a:normAutofit/>
          </a:bodyPr>
          <a:lstStyle/>
          <a:p>
            <a:r>
              <a:rPr lang="en-MY" sz="1700" dirty="0"/>
              <a:t>Federated Time-series Clustering:</a:t>
            </a:r>
          </a:p>
          <a:p>
            <a:r>
              <a:rPr lang="en-MY" sz="1700" dirty="0"/>
              <a:t>Scenario: Suppose multiple IoT-enabled factories want to collaborate to identify common patterns of machine </a:t>
            </a:r>
            <a:r>
              <a:rPr lang="en-MY" sz="1700" dirty="0" err="1"/>
              <a:t>behavior</a:t>
            </a:r>
            <a:r>
              <a:rPr lang="en-MY" sz="1700" dirty="0"/>
              <a:t> that indicate faults. Federated learning can be used to cluster these </a:t>
            </a:r>
            <a:r>
              <a:rPr lang="en-MY" sz="1700" dirty="0" err="1"/>
              <a:t>behaviors</a:t>
            </a:r>
            <a:r>
              <a:rPr lang="en-MY" sz="1700" dirty="0"/>
              <a:t> while keeping the individual factory data local.</a:t>
            </a:r>
          </a:p>
          <a:p>
            <a:r>
              <a:rPr lang="en-MY" sz="1700" dirty="0"/>
              <a:t>Application: FL enables each factory to contribute to a shared clustering model that identifies typical operational patterns without sharing proprietary or sensitive data.</a:t>
            </a:r>
          </a:p>
          <a:p>
            <a:r>
              <a:rPr lang="en-MY" sz="1700" dirty="0"/>
              <a:t>Example:  An application in predictive maintenance, where a federated model can cluster time-series sensor data from multiple factories to predict equipment failure trends.</a:t>
            </a:r>
          </a:p>
        </p:txBody>
      </p:sp>
      <p:pic>
        <p:nvPicPr>
          <p:cNvPr id="5" name="Picture 4" descr="Top view of cubes connected with black lines">
            <a:extLst>
              <a:ext uri="{FF2B5EF4-FFF2-40B4-BE49-F238E27FC236}">
                <a16:creationId xmlns:a16="http://schemas.microsoft.com/office/drawing/2014/main" id="{C241AB1A-1186-8503-971E-31334C378F5A}"/>
              </a:ext>
            </a:extLst>
          </p:cNvPr>
          <p:cNvPicPr>
            <a:picLocks noChangeAspect="1"/>
          </p:cNvPicPr>
          <p:nvPr/>
        </p:nvPicPr>
        <p:blipFill>
          <a:blip r:embed="rId2"/>
          <a:srcRect l="25840" r="15916"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339675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lourful rulers and protractors">
            <a:extLst>
              <a:ext uri="{FF2B5EF4-FFF2-40B4-BE49-F238E27FC236}">
                <a16:creationId xmlns:a16="http://schemas.microsoft.com/office/drawing/2014/main" id="{F0F57E34-5594-D9C0-0DF6-FC5186EA64DE}"/>
              </a:ext>
            </a:extLst>
          </p:cNvPr>
          <p:cNvPicPr>
            <a:picLocks noChangeAspect="1"/>
          </p:cNvPicPr>
          <p:nvPr/>
        </p:nvPicPr>
        <p:blipFill rotWithShape="1">
          <a:blip r:embed="rId2">
            <a:alphaModFix amt="35000"/>
          </a:blip>
          <a:srcRect t="2358" b="13055"/>
          <a:stretch/>
        </p:blipFill>
        <p:spPr>
          <a:xfrm>
            <a:off x="20" y="10"/>
            <a:ext cx="12191980" cy="6857990"/>
          </a:xfrm>
          <a:prstGeom prst="rect">
            <a:avLst/>
          </a:prstGeom>
        </p:spPr>
      </p:pic>
      <p:sp>
        <p:nvSpPr>
          <p:cNvPr id="2" name="Title 1">
            <a:extLst>
              <a:ext uri="{FF2B5EF4-FFF2-40B4-BE49-F238E27FC236}">
                <a16:creationId xmlns:a16="http://schemas.microsoft.com/office/drawing/2014/main" id="{F954C350-6720-8FE0-689B-74830F34E9E1}"/>
              </a:ext>
            </a:extLst>
          </p:cNvPr>
          <p:cNvSpPr>
            <a:spLocks noGrp="1"/>
          </p:cNvSpPr>
          <p:nvPr>
            <p:ph type="title"/>
          </p:nvPr>
        </p:nvSpPr>
        <p:spPr>
          <a:xfrm>
            <a:off x="838200" y="365125"/>
            <a:ext cx="10515600" cy="1325563"/>
          </a:xfrm>
        </p:spPr>
        <p:txBody>
          <a:bodyPr>
            <a:normAutofit/>
          </a:bodyPr>
          <a:lstStyle/>
          <a:p>
            <a:r>
              <a:rPr lang="en-MY">
                <a:solidFill>
                  <a:srgbClr val="FFFFFF"/>
                </a:solidFill>
              </a:rPr>
              <a:t> course outline</a:t>
            </a:r>
          </a:p>
        </p:txBody>
      </p:sp>
      <p:sp>
        <p:nvSpPr>
          <p:cNvPr id="3" name="Content Placeholder 2">
            <a:extLst>
              <a:ext uri="{FF2B5EF4-FFF2-40B4-BE49-F238E27FC236}">
                <a16:creationId xmlns:a16="http://schemas.microsoft.com/office/drawing/2014/main" id="{BB287FDF-B3F0-AAD6-C3BD-3815E1C8D45E}"/>
              </a:ext>
            </a:extLst>
          </p:cNvPr>
          <p:cNvSpPr>
            <a:spLocks noGrp="1"/>
          </p:cNvSpPr>
          <p:nvPr>
            <p:ph idx="1"/>
          </p:nvPr>
        </p:nvSpPr>
        <p:spPr>
          <a:xfrm>
            <a:off x="838200" y="1825625"/>
            <a:ext cx="10515600" cy="4351338"/>
          </a:xfrm>
        </p:spPr>
        <p:txBody>
          <a:bodyPr>
            <a:normAutofit/>
          </a:bodyPr>
          <a:lstStyle/>
          <a:p>
            <a:r>
              <a:rPr lang="en-MY">
                <a:solidFill>
                  <a:srgbClr val="FFFFFF"/>
                </a:solidFill>
              </a:rPr>
              <a:t>Introduction to Time-series Data</a:t>
            </a:r>
          </a:p>
          <a:p>
            <a:r>
              <a:rPr lang="en-MY">
                <a:solidFill>
                  <a:srgbClr val="FFFFFF"/>
                </a:solidFill>
              </a:rPr>
              <a:t>The history of time-series clustering</a:t>
            </a:r>
          </a:p>
          <a:p>
            <a:r>
              <a:rPr lang="en-MY">
                <a:solidFill>
                  <a:srgbClr val="FFFFFF"/>
                </a:solidFill>
              </a:rPr>
              <a:t>Challenges in traditional clustering for time-series</a:t>
            </a:r>
          </a:p>
          <a:p>
            <a:r>
              <a:rPr lang="en-MY">
                <a:solidFill>
                  <a:srgbClr val="FFFFFF"/>
                </a:solidFill>
              </a:rPr>
              <a:t>A step-by-step example of using Symbolic Aggregate approXimation (SAX) on a simple time series</a:t>
            </a:r>
          </a:p>
          <a:p>
            <a:r>
              <a:rPr lang="en-MY">
                <a:solidFill>
                  <a:srgbClr val="FFFFFF"/>
                </a:solidFill>
              </a:rPr>
              <a:t>Distance Measures for Time-series Clustering</a:t>
            </a:r>
          </a:p>
          <a:p>
            <a:r>
              <a:rPr lang="en-MY">
                <a:solidFill>
                  <a:srgbClr val="FFFFFF"/>
                </a:solidFill>
              </a:rPr>
              <a:t>"MINDIST" measure</a:t>
            </a:r>
          </a:p>
          <a:p>
            <a:r>
              <a:rPr lang="en-MY">
                <a:solidFill>
                  <a:srgbClr val="FFFFFF"/>
                </a:solidFill>
              </a:rPr>
              <a:t>clustering prototypes</a:t>
            </a:r>
          </a:p>
        </p:txBody>
      </p:sp>
    </p:spTree>
    <p:extLst>
      <p:ext uri="{BB962C8B-B14F-4D97-AF65-F5344CB8AC3E}">
        <p14:creationId xmlns:p14="http://schemas.microsoft.com/office/powerpoint/2010/main" val="298670473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897DEB4-4A88-4293-A935-9B25506C1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BE42BC3-6707-4CBF-9386-048B994A4F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3886" y="0"/>
            <a:ext cx="7538114" cy="6858000"/>
          </a:xfrm>
          <a:custGeom>
            <a:avLst/>
            <a:gdLst>
              <a:gd name="connsiteX0" fmla="*/ 366246 w 7538114"/>
              <a:gd name="connsiteY0" fmla="*/ 0 h 6858000"/>
              <a:gd name="connsiteX1" fmla="*/ 2830292 w 7538114"/>
              <a:gd name="connsiteY1" fmla="*/ 0 h 6858000"/>
              <a:gd name="connsiteX2" fmla="*/ 3903260 w 7538114"/>
              <a:gd name="connsiteY2" fmla="*/ 0 h 6858000"/>
              <a:gd name="connsiteX3" fmla="*/ 4597266 w 7538114"/>
              <a:gd name="connsiteY3" fmla="*/ 0 h 6858000"/>
              <a:gd name="connsiteX4" fmla="*/ 7192370 w 7538114"/>
              <a:gd name="connsiteY4" fmla="*/ 0 h 6858000"/>
              <a:gd name="connsiteX5" fmla="*/ 7538114 w 7538114"/>
              <a:gd name="connsiteY5" fmla="*/ 0 h 6858000"/>
              <a:gd name="connsiteX6" fmla="*/ 7538114 w 7538114"/>
              <a:gd name="connsiteY6" fmla="*/ 6858000 h 6858000"/>
              <a:gd name="connsiteX7" fmla="*/ 7192370 w 7538114"/>
              <a:gd name="connsiteY7" fmla="*/ 6858000 h 6858000"/>
              <a:gd name="connsiteX8" fmla="*/ 4597266 w 7538114"/>
              <a:gd name="connsiteY8" fmla="*/ 6858000 h 6858000"/>
              <a:gd name="connsiteX9" fmla="*/ 3903260 w 7538114"/>
              <a:gd name="connsiteY9" fmla="*/ 6858000 h 6858000"/>
              <a:gd name="connsiteX10" fmla="*/ 2830292 w 7538114"/>
              <a:gd name="connsiteY10" fmla="*/ 6858000 h 6858000"/>
              <a:gd name="connsiteX11" fmla="*/ 170314 w 7538114"/>
              <a:gd name="connsiteY11" fmla="*/ 6858000 h 6858000"/>
              <a:gd name="connsiteX12" fmla="*/ 170341 w 7538114"/>
              <a:gd name="connsiteY12" fmla="*/ 6857759 h 6858000"/>
              <a:gd name="connsiteX13" fmla="*/ 173485 w 7538114"/>
              <a:gd name="connsiteY13" fmla="*/ 6852129 h 6858000"/>
              <a:gd name="connsiteX14" fmla="*/ 167544 w 7538114"/>
              <a:gd name="connsiteY14" fmla="*/ 6830335 h 6858000"/>
              <a:gd name="connsiteX15" fmla="*/ 163472 w 7538114"/>
              <a:gd name="connsiteY15" fmla="*/ 6796707 h 6858000"/>
              <a:gd name="connsiteX16" fmla="*/ 160535 w 7538114"/>
              <a:gd name="connsiteY16" fmla="*/ 6780725 h 6858000"/>
              <a:gd name="connsiteX17" fmla="*/ 162318 w 7538114"/>
              <a:gd name="connsiteY17" fmla="*/ 6767829 h 6858000"/>
              <a:gd name="connsiteX18" fmla="*/ 162771 w 7538114"/>
              <a:gd name="connsiteY18" fmla="*/ 6694444 h 6858000"/>
              <a:gd name="connsiteX19" fmla="*/ 165604 w 7538114"/>
              <a:gd name="connsiteY19" fmla="*/ 6677569 h 6858000"/>
              <a:gd name="connsiteX20" fmla="*/ 171255 w 7538114"/>
              <a:gd name="connsiteY20" fmla="*/ 6669571 h 6858000"/>
              <a:gd name="connsiteX21" fmla="*/ 169240 w 7538114"/>
              <a:gd name="connsiteY21" fmla="*/ 6663304 h 6858000"/>
              <a:gd name="connsiteX22" fmla="*/ 169039 w 7538114"/>
              <a:gd name="connsiteY22" fmla="*/ 6618916 h 6858000"/>
              <a:gd name="connsiteX23" fmla="*/ 168392 w 7538114"/>
              <a:gd name="connsiteY23" fmla="*/ 6589960 h 6858000"/>
              <a:gd name="connsiteX24" fmla="*/ 160636 w 7538114"/>
              <a:gd name="connsiteY24" fmla="*/ 6588200 h 6858000"/>
              <a:gd name="connsiteX25" fmla="*/ 157872 w 7538114"/>
              <a:gd name="connsiteY25" fmla="*/ 6562416 h 6858000"/>
              <a:gd name="connsiteX26" fmla="*/ 162851 w 7538114"/>
              <a:gd name="connsiteY26" fmla="*/ 6534939 h 6858000"/>
              <a:gd name="connsiteX27" fmla="*/ 162153 w 7538114"/>
              <a:gd name="connsiteY27" fmla="*/ 6502552 h 6858000"/>
              <a:gd name="connsiteX28" fmla="*/ 161821 w 7538114"/>
              <a:gd name="connsiteY28" fmla="*/ 6483172 h 6858000"/>
              <a:gd name="connsiteX29" fmla="*/ 154586 w 7538114"/>
              <a:gd name="connsiteY29" fmla="*/ 6432309 h 6858000"/>
              <a:gd name="connsiteX30" fmla="*/ 127078 w 7538114"/>
              <a:gd name="connsiteY30" fmla="*/ 6349783 h 6858000"/>
              <a:gd name="connsiteX31" fmla="*/ 123181 w 7538114"/>
              <a:gd name="connsiteY31" fmla="*/ 6323872 h 6858000"/>
              <a:gd name="connsiteX32" fmla="*/ 124767 w 7538114"/>
              <a:gd name="connsiteY32" fmla="*/ 6319343 h 6858000"/>
              <a:gd name="connsiteX33" fmla="*/ 108246 w 7538114"/>
              <a:gd name="connsiteY33" fmla="*/ 6190348 h 6858000"/>
              <a:gd name="connsiteX34" fmla="*/ 107279 w 7538114"/>
              <a:gd name="connsiteY34" fmla="*/ 6167269 h 6858000"/>
              <a:gd name="connsiteX35" fmla="*/ 107883 w 7538114"/>
              <a:gd name="connsiteY35" fmla="*/ 6149986 h 6858000"/>
              <a:gd name="connsiteX36" fmla="*/ 102380 w 7538114"/>
              <a:gd name="connsiteY36" fmla="*/ 6108622 h 6858000"/>
              <a:gd name="connsiteX37" fmla="*/ 90314 w 7538114"/>
              <a:gd name="connsiteY37" fmla="*/ 6041155 h 6858000"/>
              <a:gd name="connsiteX38" fmla="*/ 88409 w 7538114"/>
              <a:gd name="connsiteY38" fmla="*/ 6026587 h 6858000"/>
              <a:gd name="connsiteX39" fmla="*/ 89403 w 7538114"/>
              <a:gd name="connsiteY39" fmla="*/ 6013265 h 6858000"/>
              <a:gd name="connsiteX40" fmla="*/ 91927 w 7538114"/>
              <a:gd name="connsiteY40" fmla="*/ 6009478 h 6858000"/>
              <a:gd name="connsiteX41" fmla="*/ 91302 w 7538114"/>
              <a:gd name="connsiteY41" fmla="*/ 6001336 h 6858000"/>
              <a:gd name="connsiteX42" fmla="*/ 91687 w 7538114"/>
              <a:gd name="connsiteY42" fmla="*/ 5999003 h 6858000"/>
              <a:gd name="connsiteX43" fmla="*/ 93336 w 7538114"/>
              <a:gd name="connsiteY43" fmla="*/ 5985795 h 6858000"/>
              <a:gd name="connsiteX44" fmla="*/ 83190 w 7538114"/>
              <a:gd name="connsiteY44" fmla="*/ 5961758 h 6858000"/>
              <a:gd name="connsiteX45" fmla="*/ 81952 w 7538114"/>
              <a:gd name="connsiteY45" fmla="*/ 5928761 h 6858000"/>
              <a:gd name="connsiteX46" fmla="*/ 67420 w 7538114"/>
              <a:gd name="connsiteY46" fmla="*/ 5787247 h 6858000"/>
              <a:gd name="connsiteX47" fmla="*/ 50760 w 7538114"/>
              <a:gd name="connsiteY47" fmla="*/ 5710700 h 6858000"/>
              <a:gd name="connsiteX48" fmla="*/ 42956 w 7538114"/>
              <a:gd name="connsiteY48" fmla="*/ 5641754 h 6858000"/>
              <a:gd name="connsiteX49" fmla="*/ 29695 w 7538114"/>
              <a:gd name="connsiteY49" fmla="*/ 5602326 h 6858000"/>
              <a:gd name="connsiteX50" fmla="*/ 18841 w 7538114"/>
              <a:gd name="connsiteY50" fmla="*/ 5570885 h 6858000"/>
              <a:gd name="connsiteX51" fmla="*/ 9977 w 7538114"/>
              <a:gd name="connsiteY51" fmla="*/ 5543492 h 6858000"/>
              <a:gd name="connsiteX52" fmla="*/ 5255 w 7538114"/>
              <a:gd name="connsiteY52" fmla="*/ 5531024 h 6858000"/>
              <a:gd name="connsiteX53" fmla="*/ 5447 w 7538114"/>
              <a:gd name="connsiteY53" fmla="*/ 5527845 h 6858000"/>
              <a:gd name="connsiteX54" fmla="*/ 0 w 7538114"/>
              <a:gd name="connsiteY54" fmla="*/ 5507724 h 6858000"/>
              <a:gd name="connsiteX55" fmla="*/ 435 w 7538114"/>
              <a:gd name="connsiteY55" fmla="*/ 5507045 h 6858000"/>
              <a:gd name="connsiteX56" fmla="*/ 1128 w 7538114"/>
              <a:gd name="connsiteY56" fmla="*/ 5499619 h 6858000"/>
              <a:gd name="connsiteX57" fmla="*/ 1291 w 7538114"/>
              <a:gd name="connsiteY57" fmla="*/ 5486342 h 6858000"/>
              <a:gd name="connsiteX58" fmla="*/ 7976 w 7538114"/>
              <a:gd name="connsiteY58" fmla="*/ 5450755 h 6858000"/>
              <a:gd name="connsiteX59" fmla="*/ 2355 w 7538114"/>
              <a:gd name="connsiteY59" fmla="*/ 5429732 h 6858000"/>
              <a:gd name="connsiteX60" fmla="*/ 1499 w 7538114"/>
              <a:gd name="connsiteY60" fmla="*/ 5370432 h 6858000"/>
              <a:gd name="connsiteX61" fmla="*/ 11483 w 7538114"/>
              <a:gd name="connsiteY61" fmla="*/ 5308330 h 6858000"/>
              <a:gd name="connsiteX62" fmla="*/ 12793 w 7538114"/>
              <a:gd name="connsiteY62" fmla="*/ 5246026 h 6858000"/>
              <a:gd name="connsiteX63" fmla="*/ 12525 w 7538114"/>
              <a:gd name="connsiteY63" fmla="*/ 5223468 h 6858000"/>
              <a:gd name="connsiteX64" fmla="*/ 15322 w 7538114"/>
              <a:gd name="connsiteY64" fmla="*/ 5183258 h 6858000"/>
              <a:gd name="connsiteX65" fmla="*/ 18633 w 7538114"/>
              <a:gd name="connsiteY65" fmla="*/ 5164842 h 6858000"/>
              <a:gd name="connsiteX66" fmla="*/ 18428 w 7538114"/>
              <a:gd name="connsiteY66" fmla="*/ 5164034 h 6858000"/>
              <a:gd name="connsiteX67" fmla="*/ 19854 w 7538114"/>
              <a:gd name="connsiteY67" fmla="*/ 5162388 h 6858000"/>
              <a:gd name="connsiteX68" fmla="*/ 20514 w 7538114"/>
              <a:gd name="connsiteY68" fmla="*/ 5158981 h 6858000"/>
              <a:gd name="connsiteX69" fmla="*/ 20089 w 7538114"/>
              <a:gd name="connsiteY69" fmla="*/ 5149681 h 6858000"/>
              <a:gd name="connsiteX70" fmla="*/ 19561 w 7538114"/>
              <a:gd name="connsiteY70" fmla="*/ 5146183 h 6858000"/>
              <a:gd name="connsiteX71" fmla="*/ 19571 w 7538114"/>
              <a:gd name="connsiteY71" fmla="*/ 5141065 h 6858000"/>
              <a:gd name="connsiteX72" fmla="*/ 19690 w 7538114"/>
              <a:gd name="connsiteY72" fmla="*/ 5140937 h 6858000"/>
              <a:gd name="connsiteX73" fmla="*/ 19471 w 7538114"/>
              <a:gd name="connsiteY73" fmla="*/ 5136144 h 6858000"/>
              <a:gd name="connsiteX74" fmla="*/ 16918 w 7538114"/>
              <a:gd name="connsiteY74" fmla="*/ 5112689 h 6858000"/>
              <a:gd name="connsiteX75" fmla="*/ 28071 w 7538114"/>
              <a:gd name="connsiteY75" fmla="*/ 5081696 h 6858000"/>
              <a:gd name="connsiteX76" fmla="*/ 30005 w 7538114"/>
              <a:gd name="connsiteY76" fmla="*/ 5068879 h 6858000"/>
              <a:gd name="connsiteX77" fmla="*/ 31661 w 7538114"/>
              <a:gd name="connsiteY77" fmla="*/ 5062033 h 6858000"/>
              <a:gd name="connsiteX78" fmla="*/ 32169 w 7538114"/>
              <a:gd name="connsiteY78" fmla="*/ 5061608 h 6858000"/>
              <a:gd name="connsiteX79" fmla="*/ 27436 w 7538114"/>
              <a:gd name="connsiteY79" fmla="*/ 5021480 h 6858000"/>
              <a:gd name="connsiteX80" fmla="*/ 26614 w 7538114"/>
              <a:gd name="connsiteY80" fmla="*/ 5013906 h 6858000"/>
              <a:gd name="connsiteX81" fmla="*/ 25056 w 7538114"/>
              <a:gd name="connsiteY81" fmla="*/ 5011767 h 6858000"/>
              <a:gd name="connsiteX82" fmla="*/ 24513 w 7538114"/>
              <a:gd name="connsiteY82" fmla="*/ 5000592 h 6858000"/>
              <a:gd name="connsiteX83" fmla="*/ 24951 w 7538114"/>
              <a:gd name="connsiteY83" fmla="*/ 4999307 h 6858000"/>
              <a:gd name="connsiteX84" fmla="*/ 22644 w 7538114"/>
              <a:gd name="connsiteY84" fmla="*/ 4990090 h 6858000"/>
              <a:gd name="connsiteX85" fmla="*/ 18465 w 7538114"/>
              <a:gd name="connsiteY85" fmla="*/ 4982366 h 6858000"/>
              <a:gd name="connsiteX86" fmla="*/ 20888 w 7538114"/>
              <a:gd name="connsiteY86" fmla="*/ 4887310 h 6858000"/>
              <a:gd name="connsiteX87" fmla="*/ 15781 w 7538114"/>
              <a:gd name="connsiteY87" fmla="*/ 4807298 h 6858000"/>
              <a:gd name="connsiteX88" fmla="*/ 19649 w 7538114"/>
              <a:gd name="connsiteY88" fmla="*/ 4779990 h 6858000"/>
              <a:gd name="connsiteX89" fmla="*/ 21858 w 7538114"/>
              <a:gd name="connsiteY89" fmla="*/ 4664237 h 6858000"/>
              <a:gd name="connsiteX90" fmla="*/ 13583 w 7538114"/>
              <a:gd name="connsiteY90" fmla="*/ 4598607 h 6858000"/>
              <a:gd name="connsiteX91" fmla="*/ 7118 w 7538114"/>
              <a:gd name="connsiteY91" fmla="*/ 4546768 h 6858000"/>
              <a:gd name="connsiteX92" fmla="*/ 14555 w 7538114"/>
              <a:gd name="connsiteY92" fmla="*/ 4522182 h 6858000"/>
              <a:gd name="connsiteX93" fmla="*/ 17290 w 7538114"/>
              <a:gd name="connsiteY93" fmla="*/ 4509768 h 6858000"/>
              <a:gd name="connsiteX94" fmla="*/ 17421 w 7538114"/>
              <a:gd name="connsiteY94" fmla="*/ 4494586 h 6858000"/>
              <a:gd name="connsiteX95" fmla="*/ 18193 w 7538114"/>
              <a:gd name="connsiteY95" fmla="*/ 4440649 h 6858000"/>
              <a:gd name="connsiteX96" fmla="*/ 16616 w 7538114"/>
              <a:gd name="connsiteY96" fmla="*/ 4431853 h 6858000"/>
              <a:gd name="connsiteX97" fmla="*/ 19246 w 7538114"/>
              <a:gd name="connsiteY97" fmla="*/ 4403141 h 6858000"/>
              <a:gd name="connsiteX98" fmla="*/ 19623 w 7538114"/>
              <a:gd name="connsiteY98" fmla="*/ 4356631 h 6858000"/>
              <a:gd name="connsiteX99" fmla="*/ 20293 w 7538114"/>
              <a:gd name="connsiteY99" fmla="*/ 4339937 h 6858000"/>
              <a:gd name="connsiteX100" fmla="*/ 18752 w 7538114"/>
              <a:gd name="connsiteY100" fmla="*/ 4331435 h 6858000"/>
              <a:gd name="connsiteX101" fmla="*/ 24901 w 7538114"/>
              <a:gd name="connsiteY101" fmla="*/ 4320990 h 6858000"/>
              <a:gd name="connsiteX102" fmla="*/ 23734 w 7538114"/>
              <a:gd name="connsiteY102" fmla="*/ 4309111 h 6858000"/>
              <a:gd name="connsiteX103" fmla="*/ 29040 w 7538114"/>
              <a:gd name="connsiteY103" fmla="*/ 4263489 h 6858000"/>
              <a:gd name="connsiteX104" fmla="*/ 29429 w 7538114"/>
              <a:gd name="connsiteY104" fmla="*/ 4258775 h 6858000"/>
              <a:gd name="connsiteX105" fmla="*/ 33702 w 7538114"/>
              <a:gd name="connsiteY105" fmla="*/ 4248512 h 6858000"/>
              <a:gd name="connsiteX106" fmla="*/ 37356 w 7538114"/>
              <a:gd name="connsiteY106" fmla="*/ 4228644 h 6858000"/>
              <a:gd name="connsiteX107" fmla="*/ 50107 w 7538114"/>
              <a:gd name="connsiteY107" fmla="*/ 4193665 h 6858000"/>
              <a:gd name="connsiteX108" fmla="*/ 56192 w 7538114"/>
              <a:gd name="connsiteY108" fmla="*/ 4173105 h 6858000"/>
              <a:gd name="connsiteX109" fmla="*/ 61800 w 7538114"/>
              <a:gd name="connsiteY109" fmla="*/ 4159194 h 6858000"/>
              <a:gd name="connsiteX110" fmla="*/ 69720 w 7538114"/>
              <a:gd name="connsiteY110" fmla="*/ 4118135 h 6858000"/>
              <a:gd name="connsiteX111" fmla="*/ 80190 w 7538114"/>
              <a:gd name="connsiteY111" fmla="*/ 4047713 h 6858000"/>
              <a:gd name="connsiteX112" fmla="*/ 96666 w 7538114"/>
              <a:gd name="connsiteY112" fmla="*/ 3980780 h 6858000"/>
              <a:gd name="connsiteX113" fmla="*/ 107651 w 7538114"/>
              <a:gd name="connsiteY113" fmla="*/ 3941872 h 6858000"/>
              <a:gd name="connsiteX114" fmla="*/ 118444 w 7538114"/>
              <a:gd name="connsiteY114" fmla="*/ 3897465 h 6858000"/>
              <a:gd name="connsiteX115" fmla="*/ 134545 w 7538114"/>
              <a:gd name="connsiteY115" fmla="*/ 3811132 h 6858000"/>
              <a:gd name="connsiteX116" fmla="*/ 145381 w 7538114"/>
              <a:gd name="connsiteY116" fmla="*/ 3746540 h 6858000"/>
              <a:gd name="connsiteX117" fmla="*/ 146587 w 7538114"/>
              <a:gd name="connsiteY117" fmla="*/ 3670275 h 6858000"/>
              <a:gd name="connsiteX118" fmla="*/ 165690 w 7538114"/>
              <a:gd name="connsiteY118" fmla="*/ 3580981 h 6858000"/>
              <a:gd name="connsiteX119" fmla="*/ 163175 w 7538114"/>
              <a:gd name="connsiteY119" fmla="*/ 3570960 h 6858000"/>
              <a:gd name="connsiteX120" fmla="*/ 162665 w 7538114"/>
              <a:gd name="connsiteY120" fmla="*/ 3560693 h 6858000"/>
              <a:gd name="connsiteX121" fmla="*/ 163299 w 7538114"/>
              <a:gd name="connsiteY121" fmla="*/ 3559743 h 6858000"/>
              <a:gd name="connsiteX122" fmla="*/ 164777 w 7538114"/>
              <a:gd name="connsiteY122" fmla="*/ 3548721 h 6858000"/>
              <a:gd name="connsiteX123" fmla="*/ 163708 w 7538114"/>
              <a:gd name="connsiteY123" fmla="*/ 3545693 h 6858000"/>
              <a:gd name="connsiteX124" fmla="*/ 164286 w 7538114"/>
              <a:gd name="connsiteY124" fmla="*/ 3537938 h 6858000"/>
              <a:gd name="connsiteX125" fmla="*/ 164247 w 7538114"/>
              <a:gd name="connsiteY125" fmla="*/ 3522141 h 6858000"/>
              <a:gd name="connsiteX126" fmla="*/ 165343 w 7538114"/>
              <a:gd name="connsiteY126" fmla="*/ 3519672 h 6858000"/>
              <a:gd name="connsiteX127" fmla="*/ 167001 w 7538114"/>
              <a:gd name="connsiteY127" fmla="*/ 3496604 h 6858000"/>
              <a:gd name="connsiteX128" fmla="*/ 167547 w 7538114"/>
              <a:gd name="connsiteY128" fmla="*/ 3496517 h 6858000"/>
              <a:gd name="connsiteX129" fmla="*/ 170301 w 7538114"/>
              <a:gd name="connsiteY129" fmla="*/ 3491023 h 6858000"/>
              <a:gd name="connsiteX130" fmla="*/ 174371 w 7538114"/>
              <a:gd name="connsiteY130" fmla="*/ 3479998 h 6858000"/>
              <a:gd name="connsiteX131" fmla="*/ 190228 w 7538114"/>
              <a:gd name="connsiteY131" fmla="*/ 3457434 h 6858000"/>
              <a:gd name="connsiteX132" fmla="*/ 192016 w 7538114"/>
              <a:gd name="connsiteY132" fmla="*/ 3433411 h 6858000"/>
              <a:gd name="connsiteX133" fmla="*/ 192663 w 7538114"/>
              <a:gd name="connsiteY133" fmla="*/ 3428691 h 6858000"/>
              <a:gd name="connsiteX134" fmla="*/ 192793 w 7538114"/>
              <a:gd name="connsiteY134" fmla="*/ 3428643 h 6858000"/>
              <a:gd name="connsiteX135" fmla="*/ 193710 w 7538114"/>
              <a:gd name="connsiteY135" fmla="*/ 3423760 h 6858000"/>
              <a:gd name="connsiteX136" fmla="*/ 193839 w 7538114"/>
              <a:gd name="connsiteY136" fmla="*/ 3420085 h 6858000"/>
              <a:gd name="connsiteX137" fmla="*/ 195094 w 7538114"/>
              <a:gd name="connsiteY137" fmla="*/ 3410930 h 6858000"/>
              <a:gd name="connsiteX138" fmla="*/ 196311 w 7538114"/>
              <a:gd name="connsiteY138" fmla="*/ 3408092 h 6858000"/>
              <a:gd name="connsiteX139" fmla="*/ 197928 w 7538114"/>
              <a:gd name="connsiteY139" fmla="*/ 3407419 h 6858000"/>
              <a:gd name="connsiteX140" fmla="*/ 197881 w 7538114"/>
              <a:gd name="connsiteY140" fmla="*/ 3406520 h 6858000"/>
              <a:gd name="connsiteX141" fmla="*/ 204222 w 7538114"/>
              <a:gd name="connsiteY141" fmla="*/ 3391015 h 6858000"/>
              <a:gd name="connsiteX142" fmla="*/ 213950 w 7538114"/>
              <a:gd name="connsiteY142" fmla="*/ 3354361 h 6858000"/>
              <a:gd name="connsiteX143" fmla="*/ 217699 w 7538114"/>
              <a:gd name="connsiteY143" fmla="*/ 3332639 h 6858000"/>
              <a:gd name="connsiteX144" fmla="*/ 229963 w 7538114"/>
              <a:gd name="connsiteY144" fmla="*/ 3273935 h 6858000"/>
              <a:gd name="connsiteX145" fmla="*/ 243785 w 7538114"/>
              <a:gd name="connsiteY145" fmla="*/ 3215621 h 6858000"/>
              <a:gd name="connsiteX146" fmla="*/ 259175 w 7538114"/>
              <a:gd name="connsiteY146" fmla="*/ 3189909 h 6858000"/>
              <a:gd name="connsiteX147" fmla="*/ 259988 w 7538114"/>
              <a:gd name="connsiteY147" fmla="*/ 3186579 h 6858000"/>
              <a:gd name="connsiteX148" fmla="*/ 259980 w 7538114"/>
              <a:gd name="connsiteY148" fmla="*/ 3177264 h 6858000"/>
              <a:gd name="connsiteX149" fmla="*/ 259609 w 7538114"/>
              <a:gd name="connsiteY149" fmla="*/ 3173723 h 6858000"/>
              <a:gd name="connsiteX150" fmla="*/ 259848 w 7538114"/>
              <a:gd name="connsiteY150" fmla="*/ 3168622 h 6858000"/>
              <a:gd name="connsiteX151" fmla="*/ 259971 w 7538114"/>
              <a:gd name="connsiteY151" fmla="*/ 3168508 h 6858000"/>
              <a:gd name="connsiteX152" fmla="*/ 259966 w 7538114"/>
              <a:gd name="connsiteY152" fmla="*/ 3163706 h 6858000"/>
              <a:gd name="connsiteX153" fmla="*/ 258467 w 7538114"/>
              <a:gd name="connsiteY153" fmla="*/ 3140064 h 6858000"/>
              <a:gd name="connsiteX154" fmla="*/ 270990 w 7538114"/>
              <a:gd name="connsiteY154" fmla="*/ 3110288 h 6858000"/>
              <a:gd name="connsiteX155" fmla="*/ 273494 w 7538114"/>
              <a:gd name="connsiteY155" fmla="*/ 3097704 h 6858000"/>
              <a:gd name="connsiteX156" fmla="*/ 275456 w 7538114"/>
              <a:gd name="connsiteY156" fmla="*/ 3091047 h 6858000"/>
              <a:gd name="connsiteX157" fmla="*/ 275980 w 7538114"/>
              <a:gd name="connsiteY157" fmla="*/ 3090672 h 6858000"/>
              <a:gd name="connsiteX158" fmla="*/ 274486 w 7538114"/>
              <a:gd name="connsiteY158" fmla="*/ 3068004 h 6858000"/>
              <a:gd name="connsiteX159" fmla="*/ 275226 w 7538114"/>
              <a:gd name="connsiteY159" fmla="*/ 3065087 h 6858000"/>
              <a:gd name="connsiteX160" fmla="*/ 273050 w 7538114"/>
              <a:gd name="connsiteY160" fmla="*/ 3050191 h 6858000"/>
              <a:gd name="connsiteX161" fmla="*/ 272566 w 7538114"/>
              <a:gd name="connsiteY161" fmla="*/ 3042559 h 6858000"/>
              <a:gd name="connsiteX162" fmla="*/ 271107 w 7538114"/>
              <a:gd name="connsiteY162" fmla="*/ 3040271 h 6858000"/>
              <a:gd name="connsiteX163" fmla="*/ 271065 w 7538114"/>
              <a:gd name="connsiteY163" fmla="*/ 3029072 h 6858000"/>
              <a:gd name="connsiteX164" fmla="*/ 271558 w 7538114"/>
              <a:gd name="connsiteY164" fmla="*/ 3027835 h 6858000"/>
              <a:gd name="connsiteX165" fmla="*/ 268717 w 7538114"/>
              <a:gd name="connsiteY165" fmla="*/ 2964245 h 6858000"/>
              <a:gd name="connsiteX166" fmla="*/ 272511 w 7538114"/>
              <a:gd name="connsiteY166" fmla="*/ 2915772 h 6858000"/>
              <a:gd name="connsiteX167" fmla="*/ 270356 w 7538114"/>
              <a:gd name="connsiteY167" fmla="*/ 2825842 h 6858000"/>
              <a:gd name="connsiteX168" fmla="*/ 273897 w 7538114"/>
              <a:gd name="connsiteY168" fmla="*/ 2734957 h 6858000"/>
              <a:gd name="connsiteX169" fmla="*/ 274458 w 7538114"/>
              <a:gd name="connsiteY169" fmla="*/ 2636572 h 6858000"/>
              <a:gd name="connsiteX170" fmla="*/ 279157 w 7538114"/>
              <a:gd name="connsiteY170" fmla="*/ 2604260 h 6858000"/>
              <a:gd name="connsiteX171" fmla="*/ 288131 w 7538114"/>
              <a:gd name="connsiteY171" fmla="*/ 2582747 h 6858000"/>
              <a:gd name="connsiteX172" fmla="*/ 282516 w 7538114"/>
              <a:gd name="connsiteY172" fmla="*/ 2478755 h 6858000"/>
              <a:gd name="connsiteX173" fmla="*/ 287359 w 7538114"/>
              <a:gd name="connsiteY173" fmla="*/ 2451804 h 6858000"/>
              <a:gd name="connsiteX174" fmla="*/ 289577 w 7538114"/>
              <a:gd name="connsiteY174" fmla="*/ 2408801 h 6858000"/>
              <a:gd name="connsiteX175" fmla="*/ 293203 w 7538114"/>
              <a:gd name="connsiteY175" fmla="*/ 2392670 h 6858000"/>
              <a:gd name="connsiteX176" fmla="*/ 304183 w 7538114"/>
              <a:gd name="connsiteY176" fmla="*/ 2330165 h 6858000"/>
              <a:gd name="connsiteX177" fmla="*/ 310900 w 7538114"/>
              <a:gd name="connsiteY177" fmla="*/ 2276363 h 6858000"/>
              <a:gd name="connsiteX178" fmla="*/ 303909 w 7538114"/>
              <a:gd name="connsiteY178" fmla="*/ 2236310 h 6858000"/>
              <a:gd name="connsiteX179" fmla="*/ 306187 w 7538114"/>
              <a:gd name="connsiteY179" fmla="*/ 2232984 h 6858000"/>
              <a:gd name="connsiteX180" fmla="*/ 307158 w 7538114"/>
              <a:gd name="connsiteY180" fmla="*/ 2205763 h 6858000"/>
              <a:gd name="connsiteX181" fmla="*/ 304860 w 7538114"/>
              <a:gd name="connsiteY181" fmla="*/ 2145703 h 6858000"/>
              <a:gd name="connsiteX182" fmla="*/ 304273 w 7538114"/>
              <a:gd name="connsiteY182" fmla="*/ 2092533 h 6858000"/>
              <a:gd name="connsiteX183" fmla="*/ 301642 w 7538114"/>
              <a:gd name="connsiteY183" fmla="*/ 2057359 h 6858000"/>
              <a:gd name="connsiteX184" fmla="*/ 306736 w 7538114"/>
              <a:gd name="connsiteY184" fmla="*/ 2016105 h 6858000"/>
              <a:gd name="connsiteX185" fmla="*/ 316234 w 7538114"/>
              <a:gd name="connsiteY185" fmla="*/ 1983129 h 6858000"/>
              <a:gd name="connsiteX186" fmla="*/ 318238 w 7538114"/>
              <a:gd name="connsiteY186" fmla="*/ 1956745 h 6858000"/>
              <a:gd name="connsiteX187" fmla="*/ 311341 w 7538114"/>
              <a:gd name="connsiteY187" fmla="*/ 1950160 h 6858000"/>
              <a:gd name="connsiteX188" fmla="*/ 323556 w 7538114"/>
              <a:gd name="connsiteY188" fmla="*/ 1879546 h 6858000"/>
              <a:gd name="connsiteX189" fmla="*/ 326085 w 7538114"/>
              <a:gd name="connsiteY189" fmla="*/ 1854893 h 6858000"/>
              <a:gd name="connsiteX190" fmla="*/ 335058 w 7538114"/>
              <a:gd name="connsiteY190" fmla="*/ 1787684 h 6858000"/>
              <a:gd name="connsiteX191" fmla="*/ 345620 w 7538114"/>
              <a:gd name="connsiteY191" fmla="*/ 1720464 h 6858000"/>
              <a:gd name="connsiteX192" fmla="*/ 360760 w 7538114"/>
              <a:gd name="connsiteY192" fmla="*/ 1681196 h 6858000"/>
              <a:gd name="connsiteX193" fmla="*/ 368483 w 7538114"/>
              <a:gd name="connsiteY193" fmla="*/ 1625881 h 6858000"/>
              <a:gd name="connsiteX194" fmla="*/ 371077 w 7538114"/>
              <a:gd name="connsiteY194" fmla="*/ 1616704 h 6858000"/>
              <a:gd name="connsiteX195" fmla="*/ 383008 w 7538114"/>
              <a:gd name="connsiteY195" fmla="*/ 1551493 h 6858000"/>
              <a:gd name="connsiteX196" fmla="*/ 384834 w 7538114"/>
              <a:gd name="connsiteY196" fmla="*/ 1475233 h 6858000"/>
              <a:gd name="connsiteX197" fmla="*/ 418371 w 7538114"/>
              <a:gd name="connsiteY197" fmla="*/ 1380155 h 6858000"/>
              <a:gd name="connsiteX198" fmla="*/ 469641 w 7538114"/>
              <a:gd name="connsiteY198" fmla="*/ 1210871 h 6858000"/>
              <a:gd name="connsiteX199" fmla="*/ 489701 w 7538114"/>
              <a:gd name="connsiteY199" fmla="*/ 1028427 h 6858000"/>
              <a:gd name="connsiteX200" fmla="*/ 486354 w 7538114"/>
              <a:gd name="connsiteY200" fmla="*/ 980383 h 6858000"/>
              <a:gd name="connsiteX201" fmla="*/ 479762 w 7538114"/>
              <a:gd name="connsiteY201" fmla="*/ 839699 h 6858000"/>
              <a:gd name="connsiteX202" fmla="*/ 445664 w 7538114"/>
              <a:gd name="connsiteY202" fmla="*/ 696545 h 6858000"/>
              <a:gd name="connsiteX203" fmla="*/ 440047 w 7538114"/>
              <a:gd name="connsiteY203" fmla="*/ 606615 h 6858000"/>
              <a:gd name="connsiteX204" fmla="*/ 431225 w 7538114"/>
              <a:gd name="connsiteY204" fmla="*/ 563889 h 6858000"/>
              <a:gd name="connsiteX205" fmla="*/ 430803 w 7538114"/>
              <a:gd name="connsiteY205" fmla="*/ 534294 h 6858000"/>
              <a:gd name="connsiteX206" fmla="*/ 429777 w 7538114"/>
              <a:gd name="connsiteY206" fmla="*/ 516548 h 6858000"/>
              <a:gd name="connsiteX207" fmla="*/ 415090 w 7538114"/>
              <a:gd name="connsiteY207" fmla="*/ 485808 h 6858000"/>
              <a:gd name="connsiteX208" fmla="*/ 410499 w 7538114"/>
              <a:gd name="connsiteY208" fmla="*/ 369873 h 6858000"/>
              <a:gd name="connsiteX209" fmla="*/ 425314 w 7538114"/>
              <a:gd name="connsiteY209" fmla="*/ 259180 h 6858000"/>
              <a:gd name="connsiteX210" fmla="*/ 383240 w 7538114"/>
              <a:gd name="connsiteY210" fmla="*/ 94173 h 6858000"/>
              <a:gd name="connsiteX211" fmla="*/ 379938 w 7538114"/>
              <a:gd name="connsiteY211" fmla="*/ 77267 h 6858000"/>
              <a:gd name="connsiteX212" fmla="*/ 373430 w 7538114"/>
              <a:gd name="connsiteY212" fmla="*/ 3885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7538114" h="6858000">
                <a:moveTo>
                  <a:pt x="366246" y="0"/>
                </a:moveTo>
                <a:lnTo>
                  <a:pt x="2830292" y="0"/>
                </a:lnTo>
                <a:lnTo>
                  <a:pt x="3903260" y="0"/>
                </a:lnTo>
                <a:lnTo>
                  <a:pt x="4597266" y="0"/>
                </a:lnTo>
                <a:lnTo>
                  <a:pt x="7192370" y="0"/>
                </a:lnTo>
                <a:lnTo>
                  <a:pt x="7538114" y="0"/>
                </a:lnTo>
                <a:lnTo>
                  <a:pt x="7538114" y="6858000"/>
                </a:lnTo>
                <a:lnTo>
                  <a:pt x="7192370" y="6858000"/>
                </a:lnTo>
                <a:lnTo>
                  <a:pt x="4597266" y="6858000"/>
                </a:lnTo>
                <a:lnTo>
                  <a:pt x="3903260" y="6858000"/>
                </a:lnTo>
                <a:lnTo>
                  <a:pt x="2830292" y="6858000"/>
                </a:lnTo>
                <a:lnTo>
                  <a:pt x="170314" y="6858000"/>
                </a:lnTo>
                <a:cubicBezTo>
                  <a:pt x="170323" y="6857920"/>
                  <a:pt x="170332" y="6857839"/>
                  <a:pt x="170341" y="6857759"/>
                </a:cubicBezTo>
                <a:lnTo>
                  <a:pt x="173485" y="6852129"/>
                </a:lnTo>
                <a:lnTo>
                  <a:pt x="167544" y="6830335"/>
                </a:lnTo>
                <a:cubicBezTo>
                  <a:pt x="165474" y="6819600"/>
                  <a:pt x="164100" y="6808301"/>
                  <a:pt x="163472" y="6796707"/>
                </a:cubicBezTo>
                <a:cubicBezTo>
                  <a:pt x="167658" y="6794106"/>
                  <a:pt x="161711" y="6785006"/>
                  <a:pt x="160535" y="6780725"/>
                </a:cubicBezTo>
                <a:cubicBezTo>
                  <a:pt x="163268" y="6780680"/>
                  <a:pt x="164578" y="6771195"/>
                  <a:pt x="162318" y="6767829"/>
                </a:cubicBezTo>
                <a:cubicBezTo>
                  <a:pt x="152545" y="6697090"/>
                  <a:pt x="178083" y="6736894"/>
                  <a:pt x="162771" y="6694444"/>
                </a:cubicBezTo>
                <a:cubicBezTo>
                  <a:pt x="161971" y="6687342"/>
                  <a:pt x="163342" y="6682014"/>
                  <a:pt x="165604" y="6677569"/>
                </a:cubicBezTo>
                <a:lnTo>
                  <a:pt x="171255" y="6669571"/>
                </a:lnTo>
                <a:lnTo>
                  <a:pt x="169240" y="6663304"/>
                </a:lnTo>
                <a:cubicBezTo>
                  <a:pt x="169082" y="6639651"/>
                  <a:pt x="174873" y="6632678"/>
                  <a:pt x="169039" y="6618916"/>
                </a:cubicBezTo>
                <a:cubicBezTo>
                  <a:pt x="181164" y="6598580"/>
                  <a:pt x="170248" y="6605428"/>
                  <a:pt x="168392" y="6589960"/>
                </a:cubicBezTo>
                <a:cubicBezTo>
                  <a:pt x="165975" y="6577758"/>
                  <a:pt x="161323" y="6600160"/>
                  <a:pt x="160636" y="6588200"/>
                </a:cubicBezTo>
                <a:cubicBezTo>
                  <a:pt x="163766" y="6575263"/>
                  <a:pt x="154044" y="6575871"/>
                  <a:pt x="157872" y="6562416"/>
                </a:cubicBezTo>
                <a:cubicBezTo>
                  <a:pt x="165196" y="6565685"/>
                  <a:pt x="156453" y="6535866"/>
                  <a:pt x="162851" y="6534939"/>
                </a:cubicBezTo>
                <a:cubicBezTo>
                  <a:pt x="153702" y="6523511"/>
                  <a:pt x="164973" y="6517769"/>
                  <a:pt x="162153" y="6502552"/>
                </a:cubicBezTo>
                <a:cubicBezTo>
                  <a:pt x="158692" y="6495386"/>
                  <a:pt x="158098" y="6490216"/>
                  <a:pt x="161821" y="6483172"/>
                </a:cubicBezTo>
                <a:cubicBezTo>
                  <a:pt x="144969" y="6450162"/>
                  <a:pt x="161066" y="6463202"/>
                  <a:pt x="154586" y="6432309"/>
                </a:cubicBezTo>
                <a:cubicBezTo>
                  <a:pt x="147771" y="6405695"/>
                  <a:pt x="143349" y="6375524"/>
                  <a:pt x="127078" y="6349783"/>
                </a:cubicBezTo>
                <a:cubicBezTo>
                  <a:pt x="122468" y="6345058"/>
                  <a:pt x="120723" y="6333456"/>
                  <a:pt x="123181" y="6323872"/>
                </a:cubicBezTo>
                <a:cubicBezTo>
                  <a:pt x="123604" y="6322225"/>
                  <a:pt x="124138" y="6320698"/>
                  <a:pt x="124767" y="6319343"/>
                </a:cubicBezTo>
                <a:cubicBezTo>
                  <a:pt x="122278" y="6297089"/>
                  <a:pt x="111161" y="6215694"/>
                  <a:pt x="108246" y="6190348"/>
                </a:cubicBezTo>
                <a:cubicBezTo>
                  <a:pt x="114169" y="6188296"/>
                  <a:pt x="103482" y="6175479"/>
                  <a:pt x="107279" y="6167269"/>
                </a:cubicBezTo>
                <a:cubicBezTo>
                  <a:pt x="110610" y="6161389"/>
                  <a:pt x="108145" y="6156128"/>
                  <a:pt x="107883" y="6149986"/>
                </a:cubicBezTo>
                <a:cubicBezTo>
                  <a:pt x="110502" y="6141894"/>
                  <a:pt x="105773" y="6115502"/>
                  <a:pt x="102380" y="6108622"/>
                </a:cubicBezTo>
                <a:cubicBezTo>
                  <a:pt x="90593" y="6092179"/>
                  <a:pt x="99346" y="6054816"/>
                  <a:pt x="90314" y="6041155"/>
                </a:cubicBezTo>
                <a:cubicBezTo>
                  <a:pt x="88990" y="6036198"/>
                  <a:pt x="88454" y="6031348"/>
                  <a:pt x="88409" y="6026587"/>
                </a:cubicBezTo>
                <a:lnTo>
                  <a:pt x="89403" y="6013265"/>
                </a:lnTo>
                <a:lnTo>
                  <a:pt x="91927" y="6009478"/>
                </a:lnTo>
                <a:lnTo>
                  <a:pt x="91302" y="6001336"/>
                </a:lnTo>
                <a:cubicBezTo>
                  <a:pt x="91431" y="6000558"/>
                  <a:pt x="91559" y="5999781"/>
                  <a:pt x="91687" y="5999003"/>
                </a:cubicBezTo>
                <a:cubicBezTo>
                  <a:pt x="92431" y="5994547"/>
                  <a:pt x="93080" y="5990148"/>
                  <a:pt x="93336" y="5985795"/>
                </a:cubicBezTo>
                <a:cubicBezTo>
                  <a:pt x="80676" y="5991520"/>
                  <a:pt x="93430" y="5949705"/>
                  <a:pt x="83190" y="5961758"/>
                </a:cubicBezTo>
                <a:cubicBezTo>
                  <a:pt x="82399" y="5938832"/>
                  <a:pt x="72862" y="5956319"/>
                  <a:pt x="81952" y="5928761"/>
                </a:cubicBezTo>
                <a:cubicBezTo>
                  <a:pt x="79324" y="5899676"/>
                  <a:pt x="72619" y="5823590"/>
                  <a:pt x="67420" y="5787247"/>
                </a:cubicBezTo>
                <a:cubicBezTo>
                  <a:pt x="53530" y="5750058"/>
                  <a:pt x="57730" y="5736292"/>
                  <a:pt x="50760" y="5710700"/>
                </a:cubicBezTo>
                <a:cubicBezTo>
                  <a:pt x="47368" y="5660911"/>
                  <a:pt x="30723" y="5663675"/>
                  <a:pt x="42956" y="5641754"/>
                </a:cubicBezTo>
                <a:cubicBezTo>
                  <a:pt x="39970" y="5608358"/>
                  <a:pt x="24769" y="5637338"/>
                  <a:pt x="29695" y="5602326"/>
                </a:cubicBezTo>
                <a:cubicBezTo>
                  <a:pt x="27700" y="5601239"/>
                  <a:pt x="20274" y="5573144"/>
                  <a:pt x="18841" y="5570885"/>
                </a:cubicBezTo>
                <a:lnTo>
                  <a:pt x="9977" y="5543492"/>
                </a:lnTo>
                <a:lnTo>
                  <a:pt x="5255" y="5531024"/>
                </a:lnTo>
                <a:lnTo>
                  <a:pt x="5447" y="5527845"/>
                </a:lnTo>
                <a:lnTo>
                  <a:pt x="0" y="5507724"/>
                </a:lnTo>
                <a:lnTo>
                  <a:pt x="435" y="5507045"/>
                </a:lnTo>
                <a:cubicBezTo>
                  <a:pt x="1286" y="5505065"/>
                  <a:pt x="1681" y="5502734"/>
                  <a:pt x="1128" y="5499619"/>
                </a:cubicBezTo>
                <a:cubicBezTo>
                  <a:pt x="9450" y="5498516"/>
                  <a:pt x="3652" y="5495435"/>
                  <a:pt x="1291" y="5486342"/>
                </a:cubicBezTo>
                <a:cubicBezTo>
                  <a:pt x="13688" y="5482600"/>
                  <a:pt x="2464" y="5460320"/>
                  <a:pt x="7976" y="5450755"/>
                </a:cubicBezTo>
                <a:cubicBezTo>
                  <a:pt x="5962" y="5444157"/>
                  <a:pt x="4058" y="5437113"/>
                  <a:pt x="2355" y="5429732"/>
                </a:cubicBezTo>
                <a:lnTo>
                  <a:pt x="1499" y="5370432"/>
                </a:lnTo>
                <a:lnTo>
                  <a:pt x="11483" y="5308330"/>
                </a:lnTo>
                <a:cubicBezTo>
                  <a:pt x="11701" y="5285359"/>
                  <a:pt x="15408" y="5265468"/>
                  <a:pt x="12793" y="5246026"/>
                </a:cubicBezTo>
                <a:cubicBezTo>
                  <a:pt x="15678" y="5238129"/>
                  <a:pt x="16842" y="5230685"/>
                  <a:pt x="12525" y="5223468"/>
                </a:cubicBezTo>
                <a:cubicBezTo>
                  <a:pt x="13966" y="5202031"/>
                  <a:pt x="20131" y="5196842"/>
                  <a:pt x="15322" y="5183258"/>
                </a:cubicBezTo>
                <a:cubicBezTo>
                  <a:pt x="25294" y="5171214"/>
                  <a:pt x="21488" y="5170502"/>
                  <a:pt x="18633" y="5164842"/>
                </a:cubicBezTo>
                <a:cubicBezTo>
                  <a:pt x="18565" y="5164573"/>
                  <a:pt x="18496" y="5164303"/>
                  <a:pt x="18428" y="5164034"/>
                </a:cubicBezTo>
                <a:lnTo>
                  <a:pt x="19854" y="5162388"/>
                </a:lnTo>
                <a:lnTo>
                  <a:pt x="20514" y="5158981"/>
                </a:lnTo>
                <a:lnTo>
                  <a:pt x="20089" y="5149681"/>
                </a:lnTo>
                <a:lnTo>
                  <a:pt x="19561" y="5146183"/>
                </a:lnTo>
                <a:cubicBezTo>
                  <a:pt x="19336" y="5143774"/>
                  <a:pt x="19361" y="5142173"/>
                  <a:pt x="19571" y="5141065"/>
                </a:cubicBezTo>
                <a:lnTo>
                  <a:pt x="19690" y="5140937"/>
                </a:lnTo>
                <a:cubicBezTo>
                  <a:pt x="19617" y="5139339"/>
                  <a:pt x="19544" y="5137742"/>
                  <a:pt x="19471" y="5136144"/>
                </a:cubicBezTo>
                <a:cubicBezTo>
                  <a:pt x="18832" y="5128055"/>
                  <a:pt x="17958" y="5120182"/>
                  <a:pt x="16918" y="5112689"/>
                </a:cubicBezTo>
                <a:cubicBezTo>
                  <a:pt x="23464" y="5106353"/>
                  <a:pt x="15733" y="5078666"/>
                  <a:pt x="28071" y="5081696"/>
                </a:cubicBezTo>
                <a:cubicBezTo>
                  <a:pt x="27036" y="5071588"/>
                  <a:pt x="21912" y="5065475"/>
                  <a:pt x="30005" y="5068879"/>
                </a:cubicBezTo>
                <a:cubicBezTo>
                  <a:pt x="29897" y="5065551"/>
                  <a:pt x="30585" y="5063501"/>
                  <a:pt x="31661" y="5062033"/>
                </a:cubicBezTo>
                <a:lnTo>
                  <a:pt x="32169" y="5061608"/>
                </a:lnTo>
                <a:lnTo>
                  <a:pt x="27436" y="5021480"/>
                </a:lnTo>
                <a:lnTo>
                  <a:pt x="26614" y="5013906"/>
                </a:lnTo>
                <a:lnTo>
                  <a:pt x="25056" y="5011767"/>
                </a:lnTo>
                <a:cubicBezTo>
                  <a:pt x="24110" y="5009457"/>
                  <a:pt x="23701" y="5006147"/>
                  <a:pt x="24513" y="5000592"/>
                </a:cubicBezTo>
                <a:lnTo>
                  <a:pt x="24951" y="4999307"/>
                </a:lnTo>
                <a:lnTo>
                  <a:pt x="22644" y="4990090"/>
                </a:lnTo>
                <a:cubicBezTo>
                  <a:pt x="21579" y="4987122"/>
                  <a:pt x="20222" y="4984494"/>
                  <a:pt x="18465" y="4982366"/>
                </a:cubicBezTo>
                <a:cubicBezTo>
                  <a:pt x="27858" y="4950984"/>
                  <a:pt x="19264" y="4921373"/>
                  <a:pt x="20888" y="4887310"/>
                </a:cubicBezTo>
                <a:cubicBezTo>
                  <a:pt x="17563" y="4848813"/>
                  <a:pt x="18386" y="4829570"/>
                  <a:pt x="15781" y="4807298"/>
                </a:cubicBezTo>
                <a:cubicBezTo>
                  <a:pt x="15634" y="4803627"/>
                  <a:pt x="14440" y="4773874"/>
                  <a:pt x="19649" y="4779990"/>
                </a:cubicBezTo>
                <a:cubicBezTo>
                  <a:pt x="18744" y="4746827"/>
                  <a:pt x="22869" y="4698305"/>
                  <a:pt x="21858" y="4664237"/>
                </a:cubicBezTo>
                <a:cubicBezTo>
                  <a:pt x="34232" y="4642340"/>
                  <a:pt x="11268" y="4621318"/>
                  <a:pt x="13583" y="4598607"/>
                </a:cubicBezTo>
                <a:cubicBezTo>
                  <a:pt x="2193" y="4604819"/>
                  <a:pt x="19974" y="4548010"/>
                  <a:pt x="7118" y="4546768"/>
                </a:cubicBezTo>
                <a:lnTo>
                  <a:pt x="14555" y="4522182"/>
                </a:lnTo>
                <a:lnTo>
                  <a:pt x="17290" y="4509768"/>
                </a:lnTo>
                <a:cubicBezTo>
                  <a:pt x="17884" y="4505118"/>
                  <a:pt x="18021" y="4500115"/>
                  <a:pt x="17421" y="4494586"/>
                </a:cubicBezTo>
                <a:cubicBezTo>
                  <a:pt x="12327" y="4480984"/>
                  <a:pt x="18571" y="4459805"/>
                  <a:pt x="18193" y="4440649"/>
                </a:cubicBezTo>
                <a:lnTo>
                  <a:pt x="16616" y="4431853"/>
                </a:lnTo>
                <a:lnTo>
                  <a:pt x="19246" y="4403141"/>
                </a:lnTo>
                <a:cubicBezTo>
                  <a:pt x="19372" y="4387638"/>
                  <a:pt x="19497" y="4372134"/>
                  <a:pt x="19623" y="4356631"/>
                </a:cubicBezTo>
                <a:cubicBezTo>
                  <a:pt x="19508" y="4349062"/>
                  <a:pt x="15847" y="4339045"/>
                  <a:pt x="20293" y="4339937"/>
                </a:cubicBezTo>
                <a:lnTo>
                  <a:pt x="18752" y="4331435"/>
                </a:lnTo>
                <a:cubicBezTo>
                  <a:pt x="19520" y="4328277"/>
                  <a:pt x="24070" y="4324711"/>
                  <a:pt x="24901" y="4320990"/>
                </a:cubicBezTo>
                <a:lnTo>
                  <a:pt x="23734" y="4309111"/>
                </a:lnTo>
                <a:cubicBezTo>
                  <a:pt x="24423" y="4299527"/>
                  <a:pt x="28090" y="4271878"/>
                  <a:pt x="29040" y="4263489"/>
                </a:cubicBezTo>
                <a:cubicBezTo>
                  <a:pt x="29169" y="4261918"/>
                  <a:pt x="29300" y="4260346"/>
                  <a:pt x="29429" y="4258775"/>
                </a:cubicBezTo>
                <a:lnTo>
                  <a:pt x="33702" y="4248512"/>
                </a:lnTo>
                <a:cubicBezTo>
                  <a:pt x="36933" y="4241044"/>
                  <a:pt x="39109" y="4235167"/>
                  <a:pt x="37356" y="4228644"/>
                </a:cubicBezTo>
                <a:cubicBezTo>
                  <a:pt x="41530" y="4217526"/>
                  <a:pt x="53227" y="4209759"/>
                  <a:pt x="50107" y="4193665"/>
                </a:cubicBezTo>
                <a:cubicBezTo>
                  <a:pt x="55406" y="4198550"/>
                  <a:pt x="50749" y="4175793"/>
                  <a:pt x="56192" y="4173105"/>
                </a:cubicBezTo>
                <a:cubicBezTo>
                  <a:pt x="60575" y="4171863"/>
                  <a:pt x="60184" y="4164671"/>
                  <a:pt x="61800" y="4159194"/>
                </a:cubicBezTo>
                <a:cubicBezTo>
                  <a:pt x="66276" y="4155290"/>
                  <a:pt x="70363" y="4127730"/>
                  <a:pt x="69720" y="4118135"/>
                </a:cubicBezTo>
                <a:cubicBezTo>
                  <a:pt x="65265" y="4091091"/>
                  <a:pt x="83289" y="4069336"/>
                  <a:pt x="80190" y="4047713"/>
                </a:cubicBezTo>
                <a:cubicBezTo>
                  <a:pt x="84682" y="4020435"/>
                  <a:pt x="92089" y="3998420"/>
                  <a:pt x="96666" y="3980780"/>
                </a:cubicBezTo>
                <a:cubicBezTo>
                  <a:pt x="98580" y="3977851"/>
                  <a:pt x="106155" y="3945259"/>
                  <a:pt x="107651" y="3941872"/>
                </a:cubicBezTo>
                <a:cubicBezTo>
                  <a:pt x="111761" y="3922504"/>
                  <a:pt x="112043" y="3930219"/>
                  <a:pt x="118444" y="3897465"/>
                </a:cubicBezTo>
                <a:cubicBezTo>
                  <a:pt x="124996" y="3869981"/>
                  <a:pt x="127657" y="3841768"/>
                  <a:pt x="134545" y="3811132"/>
                </a:cubicBezTo>
                <a:cubicBezTo>
                  <a:pt x="143817" y="3778601"/>
                  <a:pt x="141464" y="3759343"/>
                  <a:pt x="145381" y="3746540"/>
                </a:cubicBezTo>
                <a:cubicBezTo>
                  <a:pt x="156739" y="3719637"/>
                  <a:pt x="147664" y="3711291"/>
                  <a:pt x="146587" y="3670275"/>
                </a:cubicBezTo>
                <a:cubicBezTo>
                  <a:pt x="154134" y="3638754"/>
                  <a:pt x="151397" y="3605028"/>
                  <a:pt x="165690" y="3580981"/>
                </a:cubicBezTo>
                <a:cubicBezTo>
                  <a:pt x="164433" y="3577837"/>
                  <a:pt x="163639" y="3574469"/>
                  <a:pt x="163175" y="3570960"/>
                </a:cubicBezTo>
                <a:lnTo>
                  <a:pt x="162665" y="3560693"/>
                </a:lnTo>
                <a:lnTo>
                  <a:pt x="163299" y="3559743"/>
                </a:lnTo>
                <a:cubicBezTo>
                  <a:pt x="165039" y="3554949"/>
                  <a:pt x="165246" y="3551528"/>
                  <a:pt x="164777" y="3548721"/>
                </a:cubicBezTo>
                <a:lnTo>
                  <a:pt x="163708" y="3545693"/>
                </a:lnTo>
                <a:lnTo>
                  <a:pt x="164286" y="3537938"/>
                </a:lnTo>
                <a:cubicBezTo>
                  <a:pt x="164273" y="3532672"/>
                  <a:pt x="164261" y="3527407"/>
                  <a:pt x="164247" y="3522141"/>
                </a:cubicBezTo>
                <a:lnTo>
                  <a:pt x="165343" y="3519672"/>
                </a:lnTo>
                <a:lnTo>
                  <a:pt x="167001" y="3496604"/>
                </a:lnTo>
                <a:lnTo>
                  <a:pt x="167547" y="3496517"/>
                </a:lnTo>
                <a:cubicBezTo>
                  <a:pt x="168811" y="3495796"/>
                  <a:pt x="169814" y="3494272"/>
                  <a:pt x="170301" y="3491023"/>
                </a:cubicBezTo>
                <a:cubicBezTo>
                  <a:pt x="177219" y="3499391"/>
                  <a:pt x="173541" y="3490314"/>
                  <a:pt x="174371" y="3479998"/>
                </a:cubicBezTo>
                <a:cubicBezTo>
                  <a:pt x="185299" y="3490692"/>
                  <a:pt x="183023" y="3459350"/>
                  <a:pt x="190228" y="3457434"/>
                </a:cubicBezTo>
                <a:cubicBezTo>
                  <a:pt x="190591" y="3449617"/>
                  <a:pt x="191174" y="3441542"/>
                  <a:pt x="192016" y="3433411"/>
                </a:cubicBezTo>
                <a:lnTo>
                  <a:pt x="192663" y="3428691"/>
                </a:lnTo>
                <a:cubicBezTo>
                  <a:pt x="192706" y="3428676"/>
                  <a:pt x="192750" y="3428659"/>
                  <a:pt x="192793" y="3428643"/>
                </a:cubicBezTo>
                <a:cubicBezTo>
                  <a:pt x="193186" y="3427720"/>
                  <a:pt x="193494" y="3426206"/>
                  <a:pt x="193710" y="3423760"/>
                </a:cubicBezTo>
                <a:cubicBezTo>
                  <a:pt x="193753" y="3422535"/>
                  <a:pt x="193797" y="3421310"/>
                  <a:pt x="193839" y="3420085"/>
                </a:cubicBezTo>
                <a:lnTo>
                  <a:pt x="195094" y="3410930"/>
                </a:lnTo>
                <a:lnTo>
                  <a:pt x="196311" y="3408092"/>
                </a:lnTo>
                <a:lnTo>
                  <a:pt x="197928" y="3407419"/>
                </a:lnTo>
                <a:cubicBezTo>
                  <a:pt x="197912" y="3407119"/>
                  <a:pt x="197897" y="3406820"/>
                  <a:pt x="197881" y="3406520"/>
                </a:cubicBezTo>
                <a:cubicBezTo>
                  <a:pt x="196231" y="3399306"/>
                  <a:pt x="192821" y="3396220"/>
                  <a:pt x="204222" y="3391015"/>
                </a:cubicBezTo>
                <a:cubicBezTo>
                  <a:pt x="202162" y="3374996"/>
                  <a:pt x="208811" y="3373934"/>
                  <a:pt x="213950" y="3354361"/>
                </a:cubicBezTo>
                <a:cubicBezTo>
                  <a:pt x="211218" y="3344737"/>
                  <a:pt x="213619" y="3338360"/>
                  <a:pt x="217699" y="3332639"/>
                </a:cubicBezTo>
                <a:cubicBezTo>
                  <a:pt x="218717" y="3312409"/>
                  <a:pt x="225688" y="3295747"/>
                  <a:pt x="229963" y="3273935"/>
                </a:cubicBezTo>
                <a:cubicBezTo>
                  <a:pt x="228293" y="3248488"/>
                  <a:pt x="239257" y="3238943"/>
                  <a:pt x="243785" y="3215621"/>
                </a:cubicBezTo>
                <a:cubicBezTo>
                  <a:pt x="237893" y="3192522"/>
                  <a:pt x="253940" y="3201000"/>
                  <a:pt x="259175" y="3189909"/>
                </a:cubicBezTo>
                <a:lnTo>
                  <a:pt x="259988" y="3186579"/>
                </a:lnTo>
                <a:lnTo>
                  <a:pt x="259980" y="3177264"/>
                </a:lnTo>
                <a:lnTo>
                  <a:pt x="259609" y="3173723"/>
                </a:lnTo>
                <a:cubicBezTo>
                  <a:pt x="259490" y="3171299"/>
                  <a:pt x="259588" y="3169704"/>
                  <a:pt x="259848" y="3168622"/>
                </a:cubicBezTo>
                <a:lnTo>
                  <a:pt x="259971" y="3168508"/>
                </a:lnTo>
                <a:cubicBezTo>
                  <a:pt x="259969" y="3166907"/>
                  <a:pt x="259968" y="3165307"/>
                  <a:pt x="259966" y="3163706"/>
                </a:cubicBezTo>
                <a:cubicBezTo>
                  <a:pt x="259691" y="3155577"/>
                  <a:pt x="259171" y="3147642"/>
                  <a:pt x="258467" y="3140064"/>
                </a:cubicBezTo>
                <a:cubicBezTo>
                  <a:pt x="265286" y="3134408"/>
                  <a:pt x="258805" y="3106027"/>
                  <a:pt x="270990" y="3110288"/>
                </a:cubicBezTo>
                <a:cubicBezTo>
                  <a:pt x="270407" y="3100106"/>
                  <a:pt x="265565" y="3093497"/>
                  <a:pt x="273494" y="3097704"/>
                </a:cubicBezTo>
                <a:cubicBezTo>
                  <a:pt x="273534" y="3094376"/>
                  <a:pt x="274313" y="3092401"/>
                  <a:pt x="275456" y="3091047"/>
                </a:cubicBezTo>
                <a:lnTo>
                  <a:pt x="275980" y="3090672"/>
                </a:lnTo>
                <a:lnTo>
                  <a:pt x="274486" y="3068004"/>
                </a:lnTo>
                <a:lnTo>
                  <a:pt x="275226" y="3065087"/>
                </a:lnTo>
                <a:lnTo>
                  <a:pt x="273050" y="3050191"/>
                </a:lnTo>
                <a:cubicBezTo>
                  <a:pt x="272889" y="3047647"/>
                  <a:pt x="272728" y="3045103"/>
                  <a:pt x="272566" y="3042559"/>
                </a:cubicBezTo>
                <a:lnTo>
                  <a:pt x="271107" y="3040271"/>
                </a:lnTo>
                <a:cubicBezTo>
                  <a:pt x="270265" y="3037872"/>
                  <a:pt x="270006" y="3034528"/>
                  <a:pt x="271065" y="3029072"/>
                </a:cubicBezTo>
                <a:lnTo>
                  <a:pt x="271558" y="3027835"/>
                </a:lnTo>
                <a:cubicBezTo>
                  <a:pt x="270688" y="3024705"/>
                  <a:pt x="268559" y="2982922"/>
                  <a:pt x="268717" y="2964245"/>
                </a:cubicBezTo>
                <a:cubicBezTo>
                  <a:pt x="279502" y="2933904"/>
                  <a:pt x="269365" y="2949568"/>
                  <a:pt x="272511" y="2915772"/>
                </a:cubicBezTo>
                <a:cubicBezTo>
                  <a:pt x="272017" y="2877552"/>
                  <a:pt x="270125" y="2850992"/>
                  <a:pt x="270356" y="2825842"/>
                </a:cubicBezTo>
                <a:cubicBezTo>
                  <a:pt x="269433" y="2814032"/>
                  <a:pt x="268938" y="2727859"/>
                  <a:pt x="273897" y="2734957"/>
                </a:cubicBezTo>
                <a:cubicBezTo>
                  <a:pt x="264242" y="2698391"/>
                  <a:pt x="277769" y="2677127"/>
                  <a:pt x="274458" y="2636572"/>
                </a:cubicBezTo>
                <a:cubicBezTo>
                  <a:pt x="287792" y="2615986"/>
                  <a:pt x="275829" y="2626668"/>
                  <a:pt x="279157" y="2604260"/>
                </a:cubicBezTo>
                <a:cubicBezTo>
                  <a:pt x="279270" y="2587221"/>
                  <a:pt x="288019" y="2599786"/>
                  <a:pt x="288131" y="2582747"/>
                </a:cubicBezTo>
                <a:cubicBezTo>
                  <a:pt x="260352" y="2545890"/>
                  <a:pt x="290145" y="2525479"/>
                  <a:pt x="282516" y="2478755"/>
                </a:cubicBezTo>
                <a:lnTo>
                  <a:pt x="287359" y="2451804"/>
                </a:lnTo>
                <a:cubicBezTo>
                  <a:pt x="285426" y="2443087"/>
                  <a:pt x="285710" y="2414879"/>
                  <a:pt x="289577" y="2408801"/>
                </a:cubicBezTo>
                <a:cubicBezTo>
                  <a:pt x="290424" y="2402768"/>
                  <a:pt x="289064" y="2396183"/>
                  <a:pt x="293203" y="2392670"/>
                </a:cubicBezTo>
                <a:cubicBezTo>
                  <a:pt x="295637" y="2379564"/>
                  <a:pt x="301233" y="2349549"/>
                  <a:pt x="304183" y="2330165"/>
                </a:cubicBezTo>
                <a:cubicBezTo>
                  <a:pt x="298973" y="2319718"/>
                  <a:pt x="309550" y="2303314"/>
                  <a:pt x="310900" y="2276363"/>
                </a:cubicBezTo>
                <a:cubicBezTo>
                  <a:pt x="304874" y="2264930"/>
                  <a:pt x="311891" y="2258198"/>
                  <a:pt x="303909" y="2236310"/>
                </a:cubicBezTo>
                <a:cubicBezTo>
                  <a:pt x="304734" y="2235412"/>
                  <a:pt x="305502" y="2234293"/>
                  <a:pt x="306187" y="2232984"/>
                </a:cubicBezTo>
                <a:cubicBezTo>
                  <a:pt x="310170" y="2225381"/>
                  <a:pt x="310605" y="2213194"/>
                  <a:pt x="307158" y="2205763"/>
                </a:cubicBezTo>
                <a:cubicBezTo>
                  <a:pt x="296601" y="2170883"/>
                  <a:pt x="306474" y="2175442"/>
                  <a:pt x="304860" y="2145703"/>
                </a:cubicBezTo>
                <a:cubicBezTo>
                  <a:pt x="304314" y="2112090"/>
                  <a:pt x="314083" y="2134724"/>
                  <a:pt x="304273" y="2092533"/>
                </a:cubicBezTo>
                <a:cubicBezTo>
                  <a:pt x="308983" y="2088154"/>
                  <a:pt x="303590" y="2066396"/>
                  <a:pt x="301642" y="2057359"/>
                </a:cubicBezTo>
                <a:cubicBezTo>
                  <a:pt x="301720" y="2041038"/>
                  <a:pt x="313213" y="2032807"/>
                  <a:pt x="306736" y="2016105"/>
                </a:cubicBezTo>
                <a:cubicBezTo>
                  <a:pt x="312847" y="2019262"/>
                  <a:pt x="310007" y="1975377"/>
                  <a:pt x="316234" y="1983129"/>
                </a:cubicBezTo>
                <a:cubicBezTo>
                  <a:pt x="322177" y="1972692"/>
                  <a:pt x="313034" y="1967129"/>
                  <a:pt x="318238" y="1956745"/>
                </a:cubicBezTo>
                <a:cubicBezTo>
                  <a:pt x="319718" y="1944884"/>
                  <a:pt x="311423" y="1963350"/>
                  <a:pt x="311341" y="1950160"/>
                </a:cubicBezTo>
                <a:lnTo>
                  <a:pt x="323556" y="1879546"/>
                </a:lnTo>
                <a:cubicBezTo>
                  <a:pt x="320263" y="1869846"/>
                  <a:pt x="322312" y="1862247"/>
                  <a:pt x="326085" y="1854893"/>
                </a:cubicBezTo>
                <a:cubicBezTo>
                  <a:pt x="325955" y="1832625"/>
                  <a:pt x="332007" y="1812578"/>
                  <a:pt x="335058" y="1787684"/>
                </a:cubicBezTo>
                <a:cubicBezTo>
                  <a:pt x="331933" y="1760490"/>
                  <a:pt x="342400" y="1747069"/>
                  <a:pt x="345620" y="1720464"/>
                </a:cubicBezTo>
                <a:cubicBezTo>
                  <a:pt x="337355" y="1693643"/>
                  <a:pt x="360215" y="1703686"/>
                  <a:pt x="360760" y="1681196"/>
                </a:cubicBezTo>
                <a:cubicBezTo>
                  <a:pt x="353923" y="1644243"/>
                  <a:pt x="368449" y="1682451"/>
                  <a:pt x="368483" y="1625881"/>
                </a:cubicBezTo>
                <a:cubicBezTo>
                  <a:pt x="367181" y="1622619"/>
                  <a:pt x="369088" y="1615868"/>
                  <a:pt x="371077" y="1616704"/>
                </a:cubicBezTo>
                <a:cubicBezTo>
                  <a:pt x="371005" y="1604306"/>
                  <a:pt x="384453" y="1569256"/>
                  <a:pt x="383008" y="1551493"/>
                </a:cubicBezTo>
                <a:cubicBezTo>
                  <a:pt x="390598" y="1517303"/>
                  <a:pt x="381821" y="1500132"/>
                  <a:pt x="384834" y="1475233"/>
                </a:cubicBezTo>
                <a:cubicBezTo>
                  <a:pt x="393221" y="1446677"/>
                  <a:pt x="400498" y="1430031"/>
                  <a:pt x="418371" y="1380155"/>
                </a:cubicBezTo>
                <a:lnTo>
                  <a:pt x="469641" y="1210871"/>
                </a:lnTo>
                <a:cubicBezTo>
                  <a:pt x="507460" y="1148093"/>
                  <a:pt x="486915" y="1066841"/>
                  <a:pt x="489701" y="1028427"/>
                </a:cubicBezTo>
                <a:cubicBezTo>
                  <a:pt x="478454" y="1012506"/>
                  <a:pt x="490925" y="999600"/>
                  <a:pt x="486354" y="980383"/>
                </a:cubicBezTo>
                <a:cubicBezTo>
                  <a:pt x="483880" y="937629"/>
                  <a:pt x="471099" y="895192"/>
                  <a:pt x="479762" y="839699"/>
                </a:cubicBezTo>
                <a:cubicBezTo>
                  <a:pt x="444550" y="814685"/>
                  <a:pt x="465776" y="749644"/>
                  <a:pt x="445664" y="696545"/>
                </a:cubicBezTo>
                <a:cubicBezTo>
                  <a:pt x="441558" y="665722"/>
                  <a:pt x="459046" y="617297"/>
                  <a:pt x="440047" y="606615"/>
                </a:cubicBezTo>
                <a:cubicBezTo>
                  <a:pt x="451675" y="592509"/>
                  <a:pt x="432892" y="579307"/>
                  <a:pt x="431225" y="563889"/>
                </a:cubicBezTo>
                <a:cubicBezTo>
                  <a:pt x="438618" y="551582"/>
                  <a:pt x="432225" y="545475"/>
                  <a:pt x="430803" y="534294"/>
                </a:cubicBezTo>
                <a:cubicBezTo>
                  <a:pt x="435364" y="529230"/>
                  <a:pt x="435126" y="519767"/>
                  <a:pt x="429777" y="516548"/>
                </a:cubicBezTo>
                <a:cubicBezTo>
                  <a:pt x="417444" y="521116"/>
                  <a:pt x="423596" y="488251"/>
                  <a:pt x="415090" y="485808"/>
                </a:cubicBezTo>
                <a:cubicBezTo>
                  <a:pt x="413316" y="466733"/>
                  <a:pt x="424116" y="383903"/>
                  <a:pt x="410499" y="369873"/>
                </a:cubicBezTo>
                <a:cubicBezTo>
                  <a:pt x="404034" y="331308"/>
                  <a:pt x="425696" y="275570"/>
                  <a:pt x="425314" y="259180"/>
                </a:cubicBezTo>
                <a:cubicBezTo>
                  <a:pt x="450188" y="242918"/>
                  <a:pt x="384634" y="163766"/>
                  <a:pt x="383240" y="94173"/>
                </a:cubicBezTo>
                <a:cubicBezTo>
                  <a:pt x="385641" y="84795"/>
                  <a:pt x="385609" y="79782"/>
                  <a:pt x="379938" y="77267"/>
                </a:cubicBezTo>
                <a:cubicBezTo>
                  <a:pt x="378301" y="68220"/>
                  <a:pt x="376144" y="54774"/>
                  <a:pt x="373430" y="3885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83829C9-3F2F-9B8E-A0B2-16077F30D2F5}"/>
              </a:ext>
            </a:extLst>
          </p:cNvPr>
          <p:cNvSpPr>
            <a:spLocks noGrp="1"/>
          </p:cNvSpPr>
          <p:nvPr>
            <p:ph type="title"/>
          </p:nvPr>
        </p:nvSpPr>
        <p:spPr>
          <a:xfrm>
            <a:off x="5867400" y="609600"/>
            <a:ext cx="5310116" cy="1322887"/>
          </a:xfrm>
        </p:spPr>
        <p:txBody>
          <a:bodyPr>
            <a:normAutofit/>
          </a:bodyPr>
          <a:lstStyle/>
          <a:p>
            <a:r>
              <a:rPr lang="en-MY"/>
              <a:t>time-series clustering [1]</a:t>
            </a:r>
          </a:p>
        </p:txBody>
      </p:sp>
      <p:pic>
        <p:nvPicPr>
          <p:cNvPr id="5" name="Picture 4">
            <a:extLst>
              <a:ext uri="{FF2B5EF4-FFF2-40B4-BE49-F238E27FC236}">
                <a16:creationId xmlns:a16="http://schemas.microsoft.com/office/drawing/2014/main" id="{D549853A-7753-1CA1-614E-ED5FA273EEF4}"/>
              </a:ext>
            </a:extLst>
          </p:cNvPr>
          <p:cNvPicPr>
            <a:picLocks noChangeAspect="1"/>
          </p:cNvPicPr>
          <p:nvPr/>
        </p:nvPicPr>
        <p:blipFill>
          <a:blip r:embed="rId2"/>
          <a:stretch>
            <a:fillRect/>
          </a:stretch>
        </p:blipFill>
        <p:spPr>
          <a:xfrm>
            <a:off x="674427" y="2089905"/>
            <a:ext cx="3720152" cy="2688285"/>
          </a:xfrm>
          <a:prstGeom prst="rect">
            <a:avLst/>
          </a:prstGeom>
        </p:spPr>
      </p:pic>
      <p:sp>
        <p:nvSpPr>
          <p:cNvPr id="3" name="Content Placeholder 2">
            <a:extLst>
              <a:ext uri="{FF2B5EF4-FFF2-40B4-BE49-F238E27FC236}">
                <a16:creationId xmlns:a16="http://schemas.microsoft.com/office/drawing/2014/main" id="{8CEF1C82-4C8E-6003-CCD5-F4F513C389F3}"/>
              </a:ext>
            </a:extLst>
          </p:cNvPr>
          <p:cNvSpPr>
            <a:spLocks noGrp="1"/>
          </p:cNvSpPr>
          <p:nvPr>
            <p:ph idx="1"/>
          </p:nvPr>
        </p:nvSpPr>
        <p:spPr>
          <a:xfrm>
            <a:off x="5867400" y="2194102"/>
            <a:ext cx="6153364" cy="4340262"/>
          </a:xfrm>
        </p:spPr>
        <p:txBody>
          <a:bodyPr>
            <a:normAutofit/>
          </a:bodyPr>
          <a:lstStyle/>
          <a:p>
            <a:r>
              <a:rPr lang="en-MY" sz="2000" dirty="0"/>
              <a:t>Essentially, time-series clustering has four main components: dimensionality reduction or representation method, distance measurement, clustering algorithm, prototype definition, and evaluation. An overview of these components is depicted in Fig. 3. </a:t>
            </a:r>
          </a:p>
          <a:p>
            <a:r>
              <a:rPr lang="en-MY" sz="2000" dirty="0"/>
              <a:t>The general process in time-series clustering uses some or all of these components depending on the problem. Usually, data is approximated using a representation method in such a way that it can fit in memory. Afterwards, a clustering algorithm is applied to the data using a distance measure. In the clustering process, a prototype is often required for the summarization of the time-series. Finally, the clusters are evaluated using certain criteria.</a:t>
            </a:r>
          </a:p>
        </p:txBody>
      </p:sp>
    </p:spTree>
    <p:extLst>
      <p:ext uri="{BB962C8B-B14F-4D97-AF65-F5344CB8AC3E}">
        <p14:creationId xmlns:p14="http://schemas.microsoft.com/office/powerpoint/2010/main" val="1986832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ater droplet on a petal">
            <a:extLst>
              <a:ext uri="{FF2B5EF4-FFF2-40B4-BE49-F238E27FC236}">
                <a16:creationId xmlns:a16="http://schemas.microsoft.com/office/drawing/2014/main" id="{38B2ACA8-B553-A41C-256D-E30EFC1AA91F}"/>
              </a:ext>
            </a:extLst>
          </p:cNvPr>
          <p:cNvPicPr>
            <a:picLocks noChangeAspect="1"/>
          </p:cNvPicPr>
          <p:nvPr/>
        </p:nvPicPr>
        <p:blipFill rotWithShape="1">
          <a:blip r:embed="rId2"/>
          <a:srcRect l="35855" r="29501"/>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a:extLst>
              <a:ext uri="{FF2B5EF4-FFF2-40B4-BE49-F238E27FC236}">
                <a16:creationId xmlns:a16="http://schemas.microsoft.com/office/drawing/2014/main" id="{6CB033FD-2663-7E88-0652-904966CEA7BE}"/>
              </a:ext>
            </a:extLst>
          </p:cNvPr>
          <p:cNvSpPr>
            <a:spLocks noGrp="1"/>
          </p:cNvSpPr>
          <p:nvPr>
            <p:ph type="title"/>
          </p:nvPr>
        </p:nvSpPr>
        <p:spPr>
          <a:xfrm>
            <a:off x="1137034" y="609600"/>
            <a:ext cx="6831188" cy="1322887"/>
          </a:xfrm>
        </p:spPr>
        <p:txBody>
          <a:bodyPr>
            <a:normAutofit/>
          </a:bodyPr>
          <a:lstStyle/>
          <a:p>
            <a:r>
              <a:rPr lang="en-MY" dirty="0"/>
              <a:t>Time-series representation</a:t>
            </a:r>
          </a:p>
        </p:txBody>
      </p:sp>
      <p:sp>
        <p:nvSpPr>
          <p:cNvPr id="3" name="Content Placeholder 2">
            <a:extLst>
              <a:ext uri="{FF2B5EF4-FFF2-40B4-BE49-F238E27FC236}">
                <a16:creationId xmlns:a16="http://schemas.microsoft.com/office/drawing/2014/main" id="{504CA1B1-590B-B76A-3DE8-62413F978F44}"/>
              </a:ext>
            </a:extLst>
          </p:cNvPr>
          <p:cNvSpPr>
            <a:spLocks noGrp="1"/>
          </p:cNvSpPr>
          <p:nvPr>
            <p:ph idx="1"/>
          </p:nvPr>
        </p:nvSpPr>
        <p:spPr>
          <a:xfrm>
            <a:off x="931551" y="1742039"/>
            <a:ext cx="6831187" cy="4391633"/>
          </a:xfrm>
        </p:spPr>
        <p:txBody>
          <a:bodyPr>
            <a:noAutofit/>
          </a:bodyPr>
          <a:lstStyle/>
          <a:p>
            <a:r>
              <a:rPr lang="en-MY" sz="2400" dirty="0"/>
              <a:t>Definition: Time-series representation, given a time-series data </a:t>
            </a:r>
            <a:r>
              <a:rPr lang="en-MY" sz="2400" b="0" i="1" dirty="0">
                <a:effectLst/>
                <a:latin typeface="KaTeX_Math"/>
              </a:rPr>
              <a:t>Fi</a:t>
            </a:r>
            <a:r>
              <a:rPr lang="en-MY" sz="2400" b="0" i="0" dirty="0">
                <a:effectLst/>
                <a:latin typeface="KaTeX_Main"/>
              </a:rPr>
              <a:t>=</a:t>
            </a:r>
            <a:r>
              <a:rPr lang="en-MY" sz="2400" b="0" i="1" dirty="0">
                <a:effectLst/>
                <a:latin typeface="KaTeX_Math"/>
              </a:rPr>
              <a:t>f</a:t>
            </a:r>
            <a:r>
              <a:rPr lang="en-MY" sz="2400" b="0" i="0" dirty="0">
                <a:effectLst/>
                <a:latin typeface="KaTeX_Main"/>
              </a:rPr>
              <a:t>1​,...,</a:t>
            </a:r>
            <a:r>
              <a:rPr lang="en-MY" sz="2400" b="0" i="1" dirty="0">
                <a:effectLst/>
                <a:latin typeface="KaTeX_Math"/>
              </a:rPr>
              <a:t>ft</a:t>
            </a:r>
            <a:r>
              <a:rPr lang="en-MY" sz="2400" b="0" i="0" dirty="0">
                <a:effectLst/>
                <a:latin typeface="KaTeX_Main"/>
              </a:rPr>
              <a:t>​,...,</a:t>
            </a:r>
            <a:r>
              <a:rPr lang="en-MY" sz="2400" b="0" i="1" dirty="0" err="1">
                <a:effectLst/>
                <a:latin typeface="KaTeX_Math"/>
              </a:rPr>
              <a:t>fT</a:t>
            </a:r>
            <a:r>
              <a:rPr lang="en-MY" sz="2400" b="0" i="0" dirty="0">
                <a:effectLst/>
                <a:latin typeface="KaTeX_Main"/>
              </a:rPr>
              <a:t>​</a:t>
            </a:r>
            <a:r>
              <a:rPr lang="en-MY" sz="2400" b="0" i="0" dirty="0">
                <a:effectLst/>
                <a:latin typeface="Söhne"/>
              </a:rPr>
              <a:t>, representation is transforming the time-series to another dimensionality reduced vector</a:t>
            </a:r>
            <a:r>
              <a:rPr lang="en-MY" sz="2400" b="0" i="1" dirty="0">
                <a:effectLst/>
                <a:latin typeface="KaTeX_Math"/>
              </a:rPr>
              <a:t> Fi</a:t>
            </a:r>
            <a:r>
              <a:rPr lang="en-MY" sz="2400" b="0" i="0" dirty="0">
                <a:effectLst/>
                <a:latin typeface="KaTeX_Main"/>
              </a:rPr>
              <a:t>′​=</a:t>
            </a:r>
            <a:r>
              <a:rPr lang="en-MY" sz="2400" b="0" i="1" dirty="0">
                <a:effectLst/>
                <a:latin typeface="KaTeX_Math"/>
              </a:rPr>
              <a:t>f</a:t>
            </a:r>
            <a:r>
              <a:rPr lang="en-MY" sz="2400" b="0" i="0" dirty="0">
                <a:effectLst/>
                <a:latin typeface="KaTeX_Main"/>
              </a:rPr>
              <a:t>1′​,...,</a:t>
            </a:r>
            <a:r>
              <a:rPr lang="en-MY" sz="2400" b="0" i="1" dirty="0" err="1">
                <a:effectLst/>
                <a:latin typeface="KaTeX_Math"/>
              </a:rPr>
              <a:t>fx</a:t>
            </a:r>
            <a:r>
              <a:rPr lang="en-MY" sz="2400" b="0" i="0" dirty="0">
                <a:effectLst/>
                <a:latin typeface="KaTeX_Main"/>
              </a:rPr>
              <a:t>′​</a:t>
            </a:r>
            <a:r>
              <a:rPr lang="en-MY" sz="2400" b="0" i="0" dirty="0">
                <a:effectLst/>
                <a:latin typeface="Söhne"/>
              </a:rPr>
              <a:t> where </a:t>
            </a:r>
            <a:r>
              <a:rPr lang="en-MY" sz="2400" b="0" i="1" dirty="0">
                <a:effectLst/>
                <a:latin typeface="KaTeX_Math"/>
              </a:rPr>
              <a:t>x</a:t>
            </a:r>
            <a:r>
              <a:rPr lang="en-MY" sz="2400" b="0" i="0" dirty="0">
                <a:effectLst/>
                <a:latin typeface="KaTeX_Main"/>
              </a:rPr>
              <a:t>&lt;</a:t>
            </a:r>
            <a:r>
              <a:rPr lang="en-MY" sz="2400" b="0" i="1" dirty="0">
                <a:effectLst/>
                <a:latin typeface="KaTeX_Math"/>
              </a:rPr>
              <a:t>T</a:t>
            </a:r>
            <a:r>
              <a:rPr lang="en-MY" sz="2400" b="0" i="0" dirty="0">
                <a:effectLst/>
                <a:latin typeface="Söhne"/>
              </a:rPr>
              <a:t>. If two series are similar in the original space, then their representations should be similar in the transformation space too.</a:t>
            </a:r>
          </a:p>
          <a:p>
            <a:endParaRPr lang="en-MY" sz="2400" b="0" i="0" dirty="0">
              <a:effectLst/>
              <a:latin typeface="Söhne"/>
            </a:endParaRPr>
          </a:p>
          <a:p>
            <a:r>
              <a:rPr lang="en-MY" sz="2400" b="0" i="0" dirty="0">
                <a:effectLst/>
                <a:latin typeface="Söhne"/>
              </a:rPr>
              <a:t>Many researches have been conducted focusing on representation and dimensionality reduction. In the taxonomy of representations, there are generally four representation types: data adaptive, non-data adaptive, model-based, and data dictated representation approaches.</a:t>
            </a:r>
            <a:endParaRPr lang="en-MY" sz="2400" dirty="0"/>
          </a:p>
        </p:txBody>
      </p:sp>
    </p:spTree>
    <p:extLst>
      <p:ext uri="{BB962C8B-B14F-4D97-AF65-F5344CB8AC3E}">
        <p14:creationId xmlns:p14="http://schemas.microsoft.com/office/powerpoint/2010/main" val="4188670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333E7B-02A1-4E0A-5697-68D266C30F84}"/>
              </a:ext>
            </a:extLst>
          </p:cNvPr>
          <p:cNvSpPr>
            <a:spLocks noGrp="1"/>
          </p:cNvSpPr>
          <p:nvPr>
            <p:ph type="title"/>
          </p:nvPr>
        </p:nvSpPr>
        <p:spPr>
          <a:xfrm>
            <a:off x="640080" y="325369"/>
            <a:ext cx="4368602" cy="1956841"/>
          </a:xfrm>
        </p:spPr>
        <p:txBody>
          <a:bodyPr anchor="b">
            <a:normAutofit/>
          </a:bodyPr>
          <a:lstStyle/>
          <a:p>
            <a:r>
              <a:rPr lang="en-MY" sz="5400"/>
              <a:t>Data adaptive</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57DD63-2A57-65FA-4895-CE40A81E3EFF}"/>
              </a:ext>
            </a:extLst>
          </p:cNvPr>
          <p:cNvSpPr>
            <a:spLocks noGrp="1"/>
          </p:cNvSpPr>
          <p:nvPr>
            <p:ph idx="1"/>
          </p:nvPr>
        </p:nvSpPr>
        <p:spPr>
          <a:xfrm>
            <a:off x="640080" y="2872899"/>
            <a:ext cx="4243589" cy="3320668"/>
          </a:xfrm>
        </p:spPr>
        <p:txBody>
          <a:bodyPr>
            <a:normAutofit/>
          </a:bodyPr>
          <a:lstStyle/>
          <a:p>
            <a:r>
              <a:rPr lang="en-MY" sz="2000"/>
              <a:t>Data adaptive representation methods are performed on all time-series in datasets and try to minimize the global reconstruction error using arbitrary length (non-equal) segments. This technique has been applied in different approaches such as:</a:t>
            </a:r>
          </a:p>
          <a:p>
            <a:r>
              <a:rPr lang="en-MY" sz="2000"/>
              <a:t>Symbolic Aggregate ApproXimation (SAX) </a:t>
            </a:r>
          </a:p>
        </p:txBody>
      </p:sp>
      <p:pic>
        <p:nvPicPr>
          <p:cNvPr id="5" name="Picture 4" descr="Exclamation mark on a yellow background">
            <a:extLst>
              <a:ext uri="{FF2B5EF4-FFF2-40B4-BE49-F238E27FC236}">
                <a16:creationId xmlns:a16="http://schemas.microsoft.com/office/drawing/2014/main" id="{DCB5D2FC-681F-5CBC-90D4-DCD23A90C7B8}"/>
              </a:ext>
            </a:extLst>
          </p:cNvPr>
          <p:cNvPicPr>
            <a:picLocks noChangeAspect="1"/>
          </p:cNvPicPr>
          <p:nvPr/>
        </p:nvPicPr>
        <p:blipFill rotWithShape="1">
          <a:blip r:embed="rId2"/>
          <a:srcRect l="18845" r="592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13612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clamation mark on a yellow background">
            <a:extLst>
              <a:ext uri="{FF2B5EF4-FFF2-40B4-BE49-F238E27FC236}">
                <a16:creationId xmlns:a16="http://schemas.microsoft.com/office/drawing/2014/main" id="{C069105A-81CE-104C-8D25-48B2EBFDA4D6}"/>
              </a:ext>
            </a:extLst>
          </p:cNvPr>
          <p:cNvPicPr>
            <a:picLocks noChangeAspect="1"/>
          </p:cNvPicPr>
          <p:nvPr/>
        </p:nvPicPr>
        <p:blipFill rotWithShape="1">
          <a:blip r:embed="rId2"/>
          <a:srcRect l="26875" r="13958"/>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0D9E0D-25D1-1891-3C77-ED39E5F57ECB}"/>
              </a:ext>
            </a:extLst>
          </p:cNvPr>
          <p:cNvSpPr>
            <a:spLocks noGrp="1"/>
          </p:cNvSpPr>
          <p:nvPr>
            <p:ph type="title"/>
          </p:nvPr>
        </p:nvSpPr>
        <p:spPr>
          <a:xfrm>
            <a:off x="6115317" y="405685"/>
            <a:ext cx="5464968" cy="1559301"/>
          </a:xfrm>
        </p:spPr>
        <p:txBody>
          <a:bodyPr>
            <a:normAutofit/>
          </a:bodyPr>
          <a:lstStyle/>
          <a:p>
            <a:r>
              <a:rPr lang="en-MY" sz="3400"/>
              <a:t>Symbolic Aggregate ApproXimation (SAX) </a:t>
            </a:r>
            <a:br>
              <a:rPr lang="en-MY" sz="3400"/>
            </a:br>
            <a:endParaRPr lang="en-MY" sz="3400"/>
          </a:p>
        </p:txBody>
      </p:sp>
      <p:sp>
        <p:nvSpPr>
          <p:cNvPr id="3" name="Content Placeholder 2">
            <a:extLst>
              <a:ext uri="{FF2B5EF4-FFF2-40B4-BE49-F238E27FC236}">
                <a16:creationId xmlns:a16="http://schemas.microsoft.com/office/drawing/2014/main" id="{C597E883-4B3F-20EA-4703-8444E237781C}"/>
              </a:ext>
            </a:extLst>
          </p:cNvPr>
          <p:cNvSpPr>
            <a:spLocks noGrp="1"/>
          </p:cNvSpPr>
          <p:nvPr>
            <p:ph idx="1"/>
          </p:nvPr>
        </p:nvSpPr>
        <p:spPr>
          <a:xfrm>
            <a:off x="5681363" y="1813302"/>
            <a:ext cx="6144191" cy="4639013"/>
          </a:xfrm>
        </p:spPr>
        <p:txBody>
          <a:bodyPr anchor="ctr">
            <a:noAutofit/>
          </a:bodyPr>
          <a:lstStyle/>
          <a:p>
            <a:r>
              <a:rPr lang="en-MY" sz="1400" dirty="0"/>
              <a:t>Symbolic Aggregate </a:t>
            </a:r>
            <a:r>
              <a:rPr lang="en-MY" sz="1400" dirty="0" err="1"/>
              <a:t>approXimation</a:t>
            </a:r>
            <a:r>
              <a:rPr lang="en-MY" sz="1400" dirty="0"/>
              <a:t> (SAX) is a symbolic representation method for time series data. It allows for dimensionality reduction and indexing with a lower-bounding distance measure. The main steps involved in SAX are as follows:</a:t>
            </a:r>
          </a:p>
          <a:p>
            <a:endParaRPr lang="en-MY" sz="1400" dirty="0"/>
          </a:p>
          <a:p>
            <a:pPr lvl="1"/>
            <a:r>
              <a:rPr lang="en-MY" sz="1400" dirty="0"/>
              <a:t>Z-Normalization: The time series data is normalized to have a mean of zero and a standard deviation of one. This step ensures that the SAX representation is not affected by changes in scale or location.</a:t>
            </a:r>
          </a:p>
          <a:p>
            <a:pPr lvl="1"/>
            <a:endParaRPr lang="en-MY" sz="1400" dirty="0"/>
          </a:p>
          <a:p>
            <a:pPr lvl="1"/>
            <a:r>
              <a:rPr lang="en-MY" sz="1400" dirty="0"/>
              <a:t>Piecewise Aggregate Approximation (PAA): The normalized time series is divided into equal-sized segments, and the mean value of each segment is calculated. This step reduces the dimensionality of the data.</a:t>
            </a:r>
          </a:p>
          <a:p>
            <a:pPr lvl="1"/>
            <a:endParaRPr lang="en-MY" sz="1400" dirty="0"/>
          </a:p>
          <a:p>
            <a:pPr lvl="1"/>
            <a:r>
              <a:rPr lang="en-MY" sz="1400" dirty="0"/>
              <a:t>Symbolic Mapping: The mean values obtained from the PAA step are then mapped to symbols according to predefined breakpoints that divide the data space into regions corresponding to each symbol. The breakpoints are chosen such that each region is equally likely under a Gaussian distribution.</a:t>
            </a:r>
          </a:p>
          <a:p>
            <a:pPr marL="0" indent="0">
              <a:buNone/>
            </a:pPr>
            <a:r>
              <a:rPr lang="en-MY" sz="1400" dirty="0"/>
              <a:t>The result of these steps is a string of symbols that represents the original time series data. This symbolic representation can be used for various tasks such as anomaly detection, motif discovery, and clustering.</a:t>
            </a:r>
          </a:p>
        </p:txBody>
      </p:sp>
    </p:spTree>
    <p:extLst>
      <p:ext uri="{BB962C8B-B14F-4D97-AF65-F5344CB8AC3E}">
        <p14:creationId xmlns:p14="http://schemas.microsoft.com/office/powerpoint/2010/main" val="4215932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FC2C5-F5F8-F964-0A9C-402EF12D9DC4}"/>
              </a:ext>
            </a:extLst>
          </p:cNvPr>
          <p:cNvSpPr>
            <a:spLocks noGrp="1"/>
          </p:cNvSpPr>
          <p:nvPr>
            <p:ph type="title"/>
          </p:nvPr>
        </p:nvSpPr>
        <p:spPr>
          <a:xfrm>
            <a:off x="876692" y="741391"/>
            <a:ext cx="5479719" cy="1616203"/>
          </a:xfrm>
        </p:spPr>
        <p:txBody>
          <a:bodyPr anchor="b">
            <a:normAutofit/>
          </a:bodyPr>
          <a:lstStyle/>
          <a:p>
            <a:r>
              <a:rPr lang="en-MY" sz="2700"/>
              <a:t>a step-by-step example of using Symbolic Aggregate approXimation (SAX) on a simple time series</a:t>
            </a:r>
          </a:p>
        </p:txBody>
      </p:sp>
      <p:sp>
        <p:nvSpPr>
          <p:cNvPr id="3" name="Content Placeholder 2">
            <a:extLst>
              <a:ext uri="{FF2B5EF4-FFF2-40B4-BE49-F238E27FC236}">
                <a16:creationId xmlns:a16="http://schemas.microsoft.com/office/drawing/2014/main" id="{D6D33130-7863-3368-ABD8-ACB08C07A1D5}"/>
              </a:ext>
            </a:extLst>
          </p:cNvPr>
          <p:cNvSpPr>
            <a:spLocks noGrp="1"/>
          </p:cNvSpPr>
          <p:nvPr>
            <p:ph idx="1"/>
          </p:nvPr>
        </p:nvSpPr>
        <p:spPr>
          <a:xfrm>
            <a:off x="876692" y="2533476"/>
            <a:ext cx="5479719" cy="3447832"/>
          </a:xfrm>
        </p:spPr>
        <p:txBody>
          <a:bodyPr anchor="t">
            <a:normAutofit/>
          </a:bodyPr>
          <a:lstStyle/>
          <a:p>
            <a:r>
              <a:rPr lang="en-MY" sz="1700" b="1" i="0" dirty="0">
                <a:effectLst/>
                <a:latin typeface="Söhne"/>
              </a:rPr>
              <a:t>Step 1: Define the Time Series</a:t>
            </a:r>
          </a:p>
          <a:p>
            <a:pPr lvl="1"/>
            <a:r>
              <a:rPr lang="en-MY" sz="1700" b="0" i="0" dirty="0">
                <a:effectLst/>
                <a:latin typeface="Söhne"/>
              </a:rPr>
              <a:t>Let's consider a simple time series: </a:t>
            </a:r>
            <a:r>
              <a:rPr lang="en-MY" sz="1700" b="0" i="1" dirty="0">
                <a:effectLst/>
                <a:latin typeface="KaTeX_Math"/>
              </a:rPr>
              <a:t>T</a:t>
            </a:r>
            <a:r>
              <a:rPr lang="en-MY" sz="1700" b="0" i="0" dirty="0">
                <a:effectLst/>
                <a:latin typeface="KaTeX_Main"/>
              </a:rPr>
              <a:t>=[4,5,6,7,6,5,4,5,6,7,6,5,4]</a:t>
            </a:r>
          </a:p>
          <a:p>
            <a:r>
              <a:rPr lang="en-MY" sz="1700" b="1" i="0" dirty="0">
                <a:effectLst/>
                <a:latin typeface="Söhne"/>
              </a:rPr>
              <a:t>Step 2: Z-Normalization</a:t>
            </a:r>
          </a:p>
          <a:p>
            <a:r>
              <a:rPr lang="en-MY" sz="1700" b="0" i="0" dirty="0">
                <a:effectLst/>
                <a:latin typeface="Söhne"/>
              </a:rPr>
              <a:t>Normalize the time series to have a mean of zero and a standard deviation of one. This can be done using the formula: </a:t>
            </a:r>
            <a:r>
              <a:rPr lang="en-MY" sz="1700" b="0" i="1" dirty="0">
                <a:effectLst/>
                <a:latin typeface="KaTeX_Math"/>
              </a:rPr>
              <a:t>T</a:t>
            </a:r>
            <a:r>
              <a:rPr lang="en-MY" sz="1700" b="0" i="0" dirty="0">
                <a:effectLst/>
                <a:latin typeface="KaTeX_Main"/>
              </a:rPr>
              <a:t>′=</a:t>
            </a:r>
            <a:r>
              <a:rPr lang="en-MY" sz="1700" b="0" i="1" dirty="0">
                <a:effectLst/>
                <a:latin typeface="KaTeX_Math"/>
              </a:rPr>
              <a:t> (T</a:t>
            </a:r>
            <a:r>
              <a:rPr lang="en-MY" sz="1700" b="0" i="0" dirty="0">
                <a:effectLst/>
                <a:latin typeface="KaTeX_Main"/>
              </a:rPr>
              <a:t>−</a:t>
            </a:r>
            <a:r>
              <a:rPr lang="en-MY" sz="1700" b="0" i="1" dirty="0">
                <a:effectLst/>
                <a:latin typeface="KaTeX_Math"/>
              </a:rPr>
              <a:t>μ)/</a:t>
            </a:r>
            <a:r>
              <a:rPr lang="en-MY" sz="1700" b="0" i="0" dirty="0">
                <a:effectLst/>
                <a:latin typeface="KaTeX_Main"/>
              </a:rPr>
              <a:t>​</a:t>
            </a:r>
            <a:r>
              <a:rPr lang="el-GR" sz="1700" b="0" i="0" dirty="0">
                <a:effectLst/>
                <a:latin typeface="KaTeX_Main"/>
              </a:rPr>
              <a:t>σ</a:t>
            </a:r>
            <a:r>
              <a:rPr lang="en-MY" sz="1700" b="0" i="0" dirty="0">
                <a:effectLst/>
                <a:latin typeface="Söhne"/>
              </a:rPr>
              <a:t> Where </a:t>
            </a:r>
            <a:r>
              <a:rPr lang="en-MY" sz="1700" b="0" i="1" dirty="0">
                <a:effectLst/>
                <a:latin typeface="KaTeX_Math"/>
              </a:rPr>
              <a:t>μ</a:t>
            </a:r>
            <a:r>
              <a:rPr lang="en-MY" sz="1700" b="0" i="0" dirty="0">
                <a:effectLst/>
                <a:latin typeface="Söhne"/>
              </a:rPr>
              <a:t> is the mean and </a:t>
            </a:r>
            <a:r>
              <a:rPr lang="en-MY" sz="1700" b="0" i="1" dirty="0">
                <a:effectLst/>
                <a:latin typeface="KaTeX_Math"/>
              </a:rPr>
              <a:t>σ</a:t>
            </a:r>
            <a:r>
              <a:rPr lang="en-MY" sz="1700" b="0" i="0" dirty="0">
                <a:effectLst/>
                <a:latin typeface="Söhne"/>
              </a:rPr>
              <a:t> is the standard deviation of the time series.</a:t>
            </a:r>
          </a:p>
          <a:p>
            <a:r>
              <a:rPr lang="en-MY" sz="1700" b="0" i="0" dirty="0">
                <a:effectLst/>
                <a:latin typeface="Söhne"/>
              </a:rPr>
              <a:t>Assuming </a:t>
            </a:r>
            <a:r>
              <a:rPr lang="en-MY" sz="1700" b="0" i="1" dirty="0">
                <a:effectLst/>
                <a:latin typeface="KaTeX_Math"/>
              </a:rPr>
              <a:t>μ</a:t>
            </a:r>
            <a:r>
              <a:rPr lang="en-MY" sz="1700" b="0" i="0" dirty="0">
                <a:effectLst/>
                <a:latin typeface="KaTeX_Main"/>
              </a:rPr>
              <a:t>=5.38</a:t>
            </a:r>
            <a:r>
              <a:rPr lang="en-MY" sz="1700" b="0" i="0" dirty="0">
                <a:effectLst/>
                <a:latin typeface="Söhne"/>
              </a:rPr>
              <a:t> and </a:t>
            </a:r>
            <a:r>
              <a:rPr lang="en-MY" sz="1700" b="0" i="1" dirty="0">
                <a:effectLst/>
                <a:latin typeface="KaTeX_Math"/>
              </a:rPr>
              <a:t>σ</a:t>
            </a:r>
            <a:r>
              <a:rPr lang="en-MY" sz="1700" b="0" i="0" dirty="0">
                <a:effectLst/>
                <a:latin typeface="KaTeX_Main"/>
              </a:rPr>
              <a:t>=1.11</a:t>
            </a:r>
            <a:r>
              <a:rPr lang="en-MY" sz="1700" b="0" i="0" dirty="0">
                <a:effectLst/>
                <a:latin typeface="Söhne"/>
              </a:rPr>
              <a:t> (values are approximated for this example), the normalized time series </a:t>
            </a:r>
            <a:r>
              <a:rPr lang="en-MY" sz="1700" b="0" i="0" dirty="0">
                <a:effectLst/>
                <a:latin typeface="KaTeX_Main"/>
              </a:rPr>
              <a:t>′</a:t>
            </a:r>
            <a:r>
              <a:rPr lang="en-MY" sz="1700" b="0" i="1" dirty="0">
                <a:effectLst/>
                <a:latin typeface="KaTeX_Math"/>
              </a:rPr>
              <a:t>T</a:t>
            </a:r>
            <a:r>
              <a:rPr lang="en-MY" sz="1700" b="0" i="0" dirty="0">
                <a:effectLst/>
                <a:latin typeface="KaTeX_Main"/>
              </a:rPr>
              <a:t>′</a:t>
            </a:r>
            <a:r>
              <a:rPr lang="en-MY" sz="1700" b="0" i="0" dirty="0">
                <a:effectLst/>
                <a:latin typeface="Söhne"/>
              </a:rPr>
              <a:t> would be:</a:t>
            </a:r>
            <a:r>
              <a:rPr lang="en-MY" sz="1700" b="0" i="0" dirty="0">
                <a:effectLst/>
                <a:latin typeface="KaTeX_Main"/>
              </a:rPr>
              <a:t>]</a:t>
            </a:r>
            <a:r>
              <a:rPr lang="en-MY" sz="1700" b="0" i="1" dirty="0">
                <a:effectLst/>
                <a:latin typeface="KaTeX_Math"/>
              </a:rPr>
              <a:t>T</a:t>
            </a:r>
            <a:r>
              <a:rPr lang="en-MY" sz="1700" b="0" i="0" dirty="0">
                <a:effectLst/>
                <a:latin typeface="KaTeX_Main"/>
              </a:rPr>
              <a:t>′=[−1.24,−0.34,0.56,1.46,0.56,−0.34,−1.24,−0.34,0.56,1.46,0.56,−0.34,−1.24] </a:t>
            </a:r>
            <a:endParaRPr lang="en-MY" sz="1700" b="0" i="0" dirty="0">
              <a:effectLst/>
              <a:latin typeface="Söhne"/>
            </a:endParaRPr>
          </a:p>
          <a:p>
            <a:endParaRPr lang="en-MY" sz="1700" b="0" i="0" dirty="0">
              <a:effectLst/>
              <a:latin typeface="Söhne"/>
            </a:endParaRPr>
          </a:p>
          <a:p>
            <a:endParaRPr lang="en-MY" sz="1700" dirty="0"/>
          </a:p>
        </p:txBody>
      </p:sp>
      <p:pic>
        <p:nvPicPr>
          <p:cNvPr id="13" name="Picture 12" descr="Graph on document with pen">
            <a:extLst>
              <a:ext uri="{FF2B5EF4-FFF2-40B4-BE49-F238E27FC236}">
                <a16:creationId xmlns:a16="http://schemas.microsoft.com/office/drawing/2014/main" id="{11863790-0943-07E5-38B9-4086BD9F4A6C}"/>
              </a:ext>
            </a:extLst>
          </p:cNvPr>
          <p:cNvPicPr>
            <a:picLocks noChangeAspect="1"/>
          </p:cNvPicPr>
          <p:nvPr/>
        </p:nvPicPr>
        <p:blipFill rotWithShape="1">
          <a:blip r:embed="rId2"/>
          <a:srcRect l="32912" r="19189" b="-1"/>
          <a:stretch/>
        </p:blipFill>
        <p:spPr>
          <a:xfrm>
            <a:off x="7270812" y="10"/>
            <a:ext cx="4921187" cy="6857990"/>
          </a:xfrm>
          <a:prstGeom prst="rect">
            <a:avLst/>
          </a:prstGeom>
        </p:spPr>
      </p:pic>
      <p:grpSp>
        <p:nvGrpSpPr>
          <p:cNvPr id="14" name="Group 13">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93216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rmulae written on a blackboard">
            <a:extLst>
              <a:ext uri="{FF2B5EF4-FFF2-40B4-BE49-F238E27FC236}">
                <a16:creationId xmlns:a16="http://schemas.microsoft.com/office/drawing/2014/main" id="{C4223E64-4FFF-C51D-E5E9-C0BAF58A9517}"/>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847D9477-8B96-2F35-FDA3-B1C3579389DD}"/>
              </a:ext>
            </a:extLst>
          </p:cNvPr>
          <p:cNvSpPr>
            <a:spLocks noGrp="1"/>
          </p:cNvSpPr>
          <p:nvPr>
            <p:ph type="title"/>
          </p:nvPr>
        </p:nvSpPr>
        <p:spPr>
          <a:xfrm>
            <a:off x="838200" y="365125"/>
            <a:ext cx="10515600" cy="1325563"/>
          </a:xfrm>
        </p:spPr>
        <p:txBody>
          <a:bodyPr>
            <a:normAutofit/>
          </a:bodyPr>
          <a:lstStyle/>
          <a:p>
            <a:r>
              <a:rPr lang="en-MY" sz="3700">
                <a:solidFill>
                  <a:srgbClr val="FFFFFF"/>
                </a:solidFill>
              </a:rPr>
              <a:t>a step-by-step example of using Symbolic Aggregate approXimation (SAX) on a simple time series</a:t>
            </a:r>
          </a:p>
        </p:txBody>
      </p:sp>
      <p:sp>
        <p:nvSpPr>
          <p:cNvPr id="3" name="Content Placeholder 2">
            <a:extLst>
              <a:ext uri="{FF2B5EF4-FFF2-40B4-BE49-F238E27FC236}">
                <a16:creationId xmlns:a16="http://schemas.microsoft.com/office/drawing/2014/main" id="{8B3B8088-4EEB-0C53-71A6-53875E366497}"/>
              </a:ext>
            </a:extLst>
          </p:cNvPr>
          <p:cNvSpPr>
            <a:spLocks noGrp="1"/>
          </p:cNvSpPr>
          <p:nvPr>
            <p:ph idx="1"/>
          </p:nvPr>
        </p:nvSpPr>
        <p:spPr>
          <a:xfrm>
            <a:off x="838200" y="1825625"/>
            <a:ext cx="10515600" cy="4351338"/>
          </a:xfrm>
        </p:spPr>
        <p:txBody>
          <a:bodyPr>
            <a:normAutofit/>
          </a:bodyPr>
          <a:lstStyle/>
          <a:p>
            <a:r>
              <a:rPr lang="en-MY">
                <a:solidFill>
                  <a:srgbClr val="FFFFFF"/>
                </a:solidFill>
              </a:rPr>
              <a:t>Step 3: Piecewise Aggregate Approximation (PAA)</a:t>
            </a:r>
          </a:p>
          <a:p>
            <a:r>
              <a:rPr lang="en-MY">
                <a:solidFill>
                  <a:srgbClr val="FFFFFF"/>
                </a:solidFill>
              </a:rPr>
              <a:t>Let's reduce the dimensionality by dividing the time series into 4 segments and calculating the mean of each segment.</a:t>
            </a:r>
          </a:p>
          <a:p>
            <a:r>
              <a:rPr lang="en-MY">
                <a:solidFill>
                  <a:srgbClr val="FFFFFF"/>
                </a:solidFill>
              </a:rPr>
              <a:t>Segment 1: Mean of [-1.24, -0.34, 0.56] = -0.34</a:t>
            </a:r>
          </a:p>
          <a:p>
            <a:r>
              <a:rPr lang="en-MY">
                <a:solidFill>
                  <a:srgbClr val="FFFFFF"/>
                </a:solidFill>
              </a:rPr>
              <a:t>Segment 2: Mean of [1.46, 0.56, -0.34] = 0.56</a:t>
            </a:r>
          </a:p>
          <a:p>
            <a:r>
              <a:rPr lang="en-MY">
                <a:solidFill>
                  <a:srgbClr val="FFFFFF"/>
                </a:solidFill>
              </a:rPr>
              <a:t>Segment 3: Mean of [-1.24, -0.34, 0.56] = -0.34</a:t>
            </a:r>
          </a:p>
          <a:p>
            <a:r>
              <a:rPr lang="en-MY">
                <a:solidFill>
                  <a:srgbClr val="FFFFFF"/>
                </a:solidFill>
              </a:rPr>
              <a:t>Segment 4: Mean of [1.46, 0.56, -0.34] = 0.56</a:t>
            </a:r>
          </a:p>
          <a:p>
            <a:r>
              <a:rPr lang="en-MY" b="0" i="0">
                <a:solidFill>
                  <a:srgbClr val="FFFFFF"/>
                </a:solidFill>
                <a:effectLst/>
                <a:latin typeface="Söhne"/>
              </a:rPr>
              <a:t>PAA representation:  </a:t>
            </a:r>
            <a:r>
              <a:rPr lang="en-MY" b="0" i="1">
                <a:solidFill>
                  <a:srgbClr val="FFFFFF"/>
                </a:solidFill>
                <a:effectLst/>
                <a:latin typeface="KaTeX_Math"/>
              </a:rPr>
              <a:t>PAA</a:t>
            </a:r>
            <a:r>
              <a:rPr lang="en-MY" b="0" i="0">
                <a:solidFill>
                  <a:srgbClr val="FFFFFF"/>
                </a:solidFill>
                <a:effectLst/>
                <a:latin typeface="KaTeX_Main"/>
              </a:rPr>
              <a:t>=[−0.34,0.56,−0.34,0.56]</a:t>
            </a:r>
            <a:endParaRPr lang="en-MY">
              <a:solidFill>
                <a:srgbClr val="FFFFFF"/>
              </a:solidFill>
            </a:endParaRPr>
          </a:p>
        </p:txBody>
      </p:sp>
    </p:spTree>
    <p:extLst>
      <p:ext uri="{BB962C8B-B14F-4D97-AF65-F5344CB8AC3E}">
        <p14:creationId xmlns:p14="http://schemas.microsoft.com/office/powerpoint/2010/main" val="1244778925"/>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 up of ruler">
            <a:extLst>
              <a:ext uri="{FF2B5EF4-FFF2-40B4-BE49-F238E27FC236}">
                <a16:creationId xmlns:a16="http://schemas.microsoft.com/office/drawing/2014/main" id="{BFD25EAC-A363-0138-A5E1-2DDD5F27A12C}"/>
              </a:ext>
            </a:extLst>
          </p:cNvPr>
          <p:cNvPicPr>
            <a:picLocks noChangeAspect="1"/>
          </p:cNvPicPr>
          <p:nvPr/>
        </p:nvPicPr>
        <p:blipFill rotWithShape="1">
          <a:blip r:embed="rId2">
            <a:alphaModFix amt="35000"/>
          </a:blip>
          <a:srcRect t="14715" b="1015"/>
          <a:stretch/>
        </p:blipFill>
        <p:spPr>
          <a:xfrm>
            <a:off x="20" y="10"/>
            <a:ext cx="12191980" cy="6857990"/>
          </a:xfrm>
          <a:prstGeom prst="rect">
            <a:avLst/>
          </a:prstGeom>
        </p:spPr>
      </p:pic>
      <p:sp>
        <p:nvSpPr>
          <p:cNvPr id="2" name="Title 1">
            <a:extLst>
              <a:ext uri="{FF2B5EF4-FFF2-40B4-BE49-F238E27FC236}">
                <a16:creationId xmlns:a16="http://schemas.microsoft.com/office/drawing/2014/main" id="{6232A838-0498-17E4-DFDC-CB64FD6E611F}"/>
              </a:ext>
            </a:extLst>
          </p:cNvPr>
          <p:cNvSpPr>
            <a:spLocks noGrp="1"/>
          </p:cNvSpPr>
          <p:nvPr>
            <p:ph type="title"/>
          </p:nvPr>
        </p:nvSpPr>
        <p:spPr>
          <a:xfrm>
            <a:off x="838200" y="365125"/>
            <a:ext cx="10515600" cy="1325563"/>
          </a:xfrm>
        </p:spPr>
        <p:txBody>
          <a:bodyPr>
            <a:normAutofit/>
          </a:bodyPr>
          <a:lstStyle/>
          <a:p>
            <a:r>
              <a:rPr lang="en-MY">
                <a:solidFill>
                  <a:srgbClr val="FFFFFF"/>
                </a:solidFill>
              </a:rPr>
              <a:t>Symbolic Mapping</a:t>
            </a:r>
            <a:br>
              <a:rPr lang="en-MY">
                <a:solidFill>
                  <a:srgbClr val="FFFFFF"/>
                </a:solidFill>
              </a:rPr>
            </a:br>
            <a:endParaRPr lang="en-MY">
              <a:solidFill>
                <a:srgbClr val="FFFFFF"/>
              </a:solidFill>
            </a:endParaRPr>
          </a:p>
        </p:txBody>
      </p:sp>
      <p:sp>
        <p:nvSpPr>
          <p:cNvPr id="3" name="Content Placeholder 2">
            <a:extLst>
              <a:ext uri="{FF2B5EF4-FFF2-40B4-BE49-F238E27FC236}">
                <a16:creationId xmlns:a16="http://schemas.microsoft.com/office/drawing/2014/main" id="{0B774C01-2E07-4CFC-8F33-4612479DCA38}"/>
              </a:ext>
            </a:extLst>
          </p:cNvPr>
          <p:cNvSpPr>
            <a:spLocks noGrp="1"/>
          </p:cNvSpPr>
          <p:nvPr>
            <p:ph idx="1"/>
          </p:nvPr>
        </p:nvSpPr>
        <p:spPr>
          <a:xfrm>
            <a:off x="838200" y="1825625"/>
            <a:ext cx="10515600" cy="4351338"/>
          </a:xfrm>
        </p:spPr>
        <p:txBody>
          <a:bodyPr>
            <a:normAutofit/>
          </a:bodyPr>
          <a:lstStyle/>
          <a:p>
            <a:r>
              <a:rPr lang="en-MY" dirty="0">
                <a:solidFill>
                  <a:srgbClr val="FFFFFF"/>
                </a:solidFill>
              </a:rPr>
              <a:t>Step 4: Symbolic Mapping</a:t>
            </a:r>
          </a:p>
          <a:p>
            <a:r>
              <a:rPr lang="en-MY" dirty="0">
                <a:solidFill>
                  <a:srgbClr val="FFFFFF"/>
                </a:solidFill>
              </a:rPr>
              <a:t>Let's use a symbolic alphabet of size 3: {a, b, c}. We need to define breakpoints for this alphabet. Assuming a Gaussian distribution, the breakpoints for an alphabet size of 3 are approximately [-0.43, 0.43]</a:t>
            </a:r>
          </a:p>
          <a:p>
            <a:r>
              <a:rPr lang="en-MY" dirty="0">
                <a:solidFill>
                  <a:srgbClr val="FFFFFF"/>
                </a:solidFill>
              </a:rPr>
              <a:t>Mapping the PAA values to symbols:</a:t>
            </a:r>
          </a:p>
          <a:p>
            <a:r>
              <a:rPr lang="en-MY" dirty="0">
                <a:solidFill>
                  <a:srgbClr val="FFFFFF"/>
                </a:solidFill>
              </a:rPr>
              <a:t>−∞ to -0.43: This region is mapped to the symbol a. </a:t>
            </a:r>
          </a:p>
          <a:p>
            <a:r>
              <a:rPr lang="en-MY" dirty="0">
                <a:solidFill>
                  <a:srgbClr val="FFFFFF"/>
                </a:solidFill>
              </a:rPr>
              <a:t>-0.43 to 0.43: This region is mapped to the symbol b. (-0.34)</a:t>
            </a:r>
          </a:p>
          <a:p>
            <a:r>
              <a:rPr lang="en-MY" b="0" i="0" dirty="0">
                <a:solidFill>
                  <a:srgbClr val="FFFFFF"/>
                </a:solidFill>
                <a:effectLst/>
                <a:latin typeface="Söhne"/>
              </a:rPr>
              <a:t>0.43 to </a:t>
            </a:r>
            <a:r>
              <a:rPr lang="en-MY" b="0" i="0" dirty="0">
                <a:solidFill>
                  <a:srgbClr val="FFFFFF"/>
                </a:solidFill>
                <a:effectLst/>
                <a:latin typeface="KaTeX_Main"/>
              </a:rPr>
              <a:t>∞</a:t>
            </a:r>
            <a:r>
              <a:rPr lang="en-MY" b="0" i="0" dirty="0">
                <a:solidFill>
                  <a:srgbClr val="FFFFFF"/>
                </a:solidFill>
                <a:effectLst/>
                <a:latin typeface="Söhne"/>
              </a:rPr>
              <a:t>: This region is mapped to the symbol </a:t>
            </a:r>
            <a:r>
              <a:rPr lang="en-MY" b="1" i="0" dirty="0">
                <a:solidFill>
                  <a:srgbClr val="FFFFFF"/>
                </a:solidFill>
                <a:effectLst/>
                <a:latin typeface="Söhne"/>
              </a:rPr>
              <a:t>c</a:t>
            </a:r>
            <a:r>
              <a:rPr lang="en-MY" b="0" i="0" dirty="0">
                <a:solidFill>
                  <a:srgbClr val="FFFFFF"/>
                </a:solidFill>
                <a:effectLst/>
                <a:latin typeface="Söhne"/>
              </a:rPr>
              <a:t>. (0.56)</a:t>
            </a:r>
          </a:p>
          <a:p>
            <a:r>
              <a:rPr lang="en-MY" b="0" i="0" dirty="0">
                <a:solidFill>
                  <a:srgbClr val="FFFFFF"/>
                </a:solidFill>
                <a:effectLst/>
                <a:latin typeface="Söhne"/>
              </a:rPr>
              <a:t>Symbolic representation: </a:t>
            </a:r>
            <a:r>
              <a:rPr lang="en-MY" b="0" i="1" dirty="0">
                <a:solidFill>
                  <a:srgbClr val="FFFFFF"/>
                </a:solidFill>
                <a:effectLst/>
                <a:latin typeface="KaTeX_Math"/>
              </a:rPr>
              <a:t>SAX</a:t>
            </a:r>
            <a:r>
              <a:rPr lang="en-MY" b="0" i="0" dirty="0">
                <a:solidFill>
                  <a:srgbClr val="FFFFFF"/>
                </a:solidFill>
                <a:effectLst/>
                <a:latin typeface="KaTeX_Main"/>
              </a:rPr>
              <a:t>=[</a:t>
            </a:r>
            <a:r>
              <a:rPr lang="en-MY" b="0" i="1" dirty="0" err="1">
                <a:solidFill>
                  <a:srgbClr val="FFFFFF"/>
                </a:solidFill>
                <a:effectLst/>
                <a:latin typeface="KaTeX_Math"/>
              </a:rPr>
              <a:t>b</a:t>
            </a:r>
            <a:r>
              <a:rPr lang="en-MY" b="0" i="0" dirty="0" err="1">
                <a:solidFill>
                  <a:srgbClr val="FFFFFF"/>
                </a:solidFill>
                <a:effectLst/>
                <a:latin typeface="KaTeX_Main"/>
              </a:rPr>
              <a:t>,</a:t>
            </a:r>
            <a:r>
              <a:rPr lang="en-MY" b="0" i="1" dirty="0" err="1">
                <a:solidFill>
                  <a:srgbClr val="FFFFFF"/>
                </a:solidFill>
                <a:effectLst/>
                <a:latin typeface="KaTeX_Math"/>
              </a:rPr>
              <a:t>c</a:t>
            </a:r>
            <a:r>
              <a:rPr lang="en-MY" b="0" i="0" dirty="0" err="1">
                <a:solidFill>
                  <a:srgbClr val="FFFFFF"/>
                </a:solidFill>
                <a:effectLst/>
                <a:latin typeface="KaTeX_Main"/>
              </a:rPr>
              <a:t>,</a:t>
            </a:r>
            <a:r>
              <a:rPr lang="en-MY" b="0" i="1" dirty="0" err="1">
                <a:solidFill>
                  <a:srgbClr val="FFFFFF"/>
                </a:solidFill>
                <a:effectLst/>
                <a:latin typeface="KaTeX_Math"/>
              </a:rPr>
              <a:t>b</a:t>
            </a:r>
            <a:r>
              <a:rPr lang="en-MY" b="0" i="0" dirty="0" err="1">
                <a:solidFill>
                  <a:srgbClr val="FFFFFF"/>
                </a:solidFill>
                <a:effectLst/>
                <a:latin typeface="KaTeX_Main"/>
              </a:rPr>
              <a:t>,</a:t>
            </a:r>
            <a:r>
              <a:rPr lang="en-MY" b="0" i="1" dirty="0" err="1">
                <a:solidFill>
                  <a:srgbClr val="FFFFFF"/>
                </a:solidFill>
                <a:effectLst/>
                <a:latin typeface="KaTeX_Math"/>
              </a:rPr>
              <a:t>c</a:t>
            </a:r>
            <a:r>
              <a:rPr lang="en-MY" b="0" i="0" dirty="0">
                <a:solidFill>
                  <a:srgbClr val="FFFFFF"/>
                </a:solidFill>
                <a:effectLst/>
                <a:latin typeface="KaTeX_Main"/>
              </a:rPr>
              <a:t>]</a:t>
            </a:r>
            <a:endParaRPr lang="en-MY" dirty="0">
              <a:solidFill>
                <a:srgbClr val="FFFFFF"/>
              </a:solidFill>
            </a:endParaRPr>
          </a:p>
        </p:txBody>
      </p:sp>
    </p:spTree>
    <p:extLst>
      <p:ext uri="{BB962C8B-B14F-4D97-AF65-F5344CB8AC3E}">
        <p14:creationId xmlns:p14="http://schemas.microsoft.com/office/powerpoint/2010/main" val="224989436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8079832-732F-7417-549E-2487AA257920}"/>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86B4E875-71C7-3266-4C3C-07717ECE0CD0}"/>
              </a:ext>
            </a:extLst>
          </p:cNvPr>
          <p:cNvSpPr>
            <a:spLocks noGrp="1"/>
          </p:cNvSpPr>
          <p:nvPr>
            <p:ph type="title"/>
          </p:nvPr>
        </p:nvSpPr>
        <p:spPr>
          <a:xfrm>
            <a:off x="838200" y="365125"/>
            <a:ext cx="10515600" cy="1325563"/>
          </a:xfrm>
        </p:spPr>
        <p:txBody>
          <a:bodyPr>
            <a:normAutofit/>
          </a:bodyPr>
          <a:lstStyle/>
          <a:p>
            <a:r>
              <a:rPr lang="en-MY" dirty="0">
                <a:solidFill>
                  <a:srgbClr val="FFFFFF"/>
                </a:solidFill>
              </a:rPr>
              <a:t>SAX has several advantages</a:t>
            </a:r>
          </a:p>
        </p:txBody>
      </p:sp>
      <p:graphicFrame>
        <p:nvGraphicFramePr>
          <p:cNvPr id="5" name="Content Placeholder 2">
            <a:extLst>
              <a:ext uri="{FF2B5EF4-FFF2-40B4-BE49-F238E27FC236}">
                <a16:creationId xmlns:a16="http://schemas.microsoft.com/office/drawing/2014/main" id="{52ADD751-5DF5-C321-478E-DAB416230BB7}"/>
              </a:ext>
            </a:extLst>
          </p:cNvPr>
          <p:cNvGraphicFramePr>
            <a:graphicFrameLocks noGrp="1"/>
          </p:cNvGraphicFramePr>
          <p:nvPr>
            <p:ph idx="1"/>
            <p:extLst>
              <p:ext uri="{D42A27DB-BD31-4B8C-83A1-F6EECF244321}">
                <p14:modId xmlns:p14="http://schemas.microsoft.com/office/powerpoint/2010/main" val="1677004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9946625"/>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metal structure&#10;&#10;Description automatically generated">
            <a:extLst>
              <a:ext uri="{FF2B5EF4-FFF2-40B4-BE49-F238E27FC236}">
                <a16:creationId xmlns:a16="http://schemas.microsoft.com/office/drawing/2014/main" id="{E6A78877-765B-48BB-2ABD-BB3372BA32CE}"/>
              </a:ext>
            </a:extLst>
          </p:cNvPr>
          <p:cNvPicPr>
            <a:picLocks noChangeAspect="1"/>
          </p:cNvPicPr>
          <p:nvPr/>
        </p:nvPicPr>
        <p:blipFill rotWithShape="1">
          <a:blip r:embed="rId2">
            <a:alphaModFix amt="35000"/>
          </a:blip>
          <a:srcRect t="5647" b="10083"/>
          <a:stretch/>
        </p:blipFill>
        <p:spPr>
          <a:xfrm>
            <a:off x="20" y="10"/>
            <a:ext cx="12191980" cy="6857990"/>
          </a:xfrm>
          <a:prstGeom prst="rect">
            <a:avLst/>
          </a:prstGeom>
        </p:spPr>
      </p:pic>
      <p:sp>
        <p:nvSpPr>
          <p:cNvPr id="2" name="Title 1">
            <a:extLst>
              <a:ext uri="{FF2B5EF4-FFF2-40B4-BE49-F238E27FC236}">
                <a16:creationId xmlns:a16="http://schemas.microsoft.com/office/drawing/2014/main" id="{0DAE8973-76AB-CF50-7708-F598D87BF6E6}"/>
              </a:ext>
            </a:extLst>
          </p:cNvPr>
          <p:cNvSpPr>
            <a:spLocks noGrp="1"/>
          </p:cNvSpPr>
          <p:nvPr>
            <p:ph type="title"/>
          </p:nvPr>
        </p:nvSpPr>
        <p:spPr>
          <a:xfrm>
            <a:off x="838200" y="365125"/>
            <a:ext cx="10515600" cy="1325563"/>
          </a:xfrm>
        </p:spPr>
        <p:txBody>
          <a:bodyPr>
            <a:normAutofit/>
          </a:bodyPr>
          <a:lstStyle/>
          <a:p>
            <a:r>
              <a:rPr lang="en-MY">
                <a:solidFill>
                  <a:srgbClr val="FFFFFF"/>
                </a:solidFill>
              </a:rPr>
              <a:t>SAX also has some limitations</a:t>
            </a:r>
          </a:p>
        </p:txBody>
      </p:sp>
      <p:graphicFrame>
        <p:nvGraphicFramePr>
          <p:cNvPr id="5" name="Content Placeholder 2">
            <a:extLst>
              <a:ext uri="{FF2B5EF4-FFF2-40B4-BE49-F238E27FC236}">
                <a16:creationId xmlns:a16="http://schemas.microsoft.com/office/drawing/2014/main" id="{42F4E47E-7C1E-9609-CBE9-7E2CA1EA563F}"/>
              </a:ext>
            </a:extLst>
          </p:cNvPr>
          <p:cNvGraphicFramePr>
            <a:graphicFrameLocks noGrp="1"/>
          </p:cNvGraphicFramePr>
          <p:nvPr>
            <p:ph idx="1"/>
            <p:extLst>
              <p:ext uri="{D42A27DB-BD31-4B8C-83A1-F6EECF244321}">
                <p14:modId xmlns:p14="http://schemas.microsoft.com/office/powerpoint/2010/main" val="36697624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6947992"/>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iodic table of elements">
            <a:extLst>
              <a:ext uri="{FF2B5EF4-FFF2-40B4-BE49-F238E27FC236}">
                <a16:creationId xmlns:a16="http://schemas.microsoft.com/office/drawing/2014/main" id="{4A155B7A-CF5B-6669-C69E-32C95BE99E3A}"/>
              </a:ext>
            </a:extLst>
          </p:cNvPr>
          <p:cNvPicPr>
            <a:picLocks noChangeAspect="1"/>
          </p:cNvPicPr>
          <p:nvPr/>
        </p:nvPicPr>
        <p:blipFill>
          <a:blip r:embed="rId2"/>
          <a:srcRect l="24859" r="22680"/>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A32E20-C645-2463-6830-598996422D4C}"/>
              </a:ext>
            </a:extLst>
          </p:cNvPr>
          <p:cNvSpPr>
            <a:spLocks noGrp="1"/>
          </p:cNvSpPr>
          <p:nvPr>
            <p:ph type="title"/>
          </p:nvPr>
        </p:nvSpPr>
        <p:spPr>
          <a:xfrm>
            <a:off x="6115317" y="405685"/>
            <a:ext cx="5464968" cy="1559301"/>
          </a:xfrm>
        </p:spPr>
        <p:txBody>
          <a:bodyPr>
            <a:normAutofit/>
          </a:bodyPr>
          <a:lstStyle/>
          <a:p>
            <a:r>
              <a:rPr lang="en-MY" sz="3400" dirty="0"/>
              <a:t>Practical Use Cases and Recommendations - SAX vs. Time2Vec vs. Autoencoders</a:t>
            </a:r>
          </a:p>
        </p:txBody>
      </p:sp>
      <p:sp>
        <p:nvSpPr>
          <p:cNvPr id="3" name="Content Placeholder 2">
            <a:extLst>
              <a:ext uri="{FF2B5EF4-FFF2-40B4-BE49-F238E27FC236}">
                <a16:creationId xmlns:a16="http://schemas.microsoft.com/office/drawing/2014/main" id="{4A85F29F-0E52-1876-A6B7-CA68AD7E3409}"/>
              </a:ext>
            </a:extLst>
          </p:cNvPr>
          <p:cNvSpPr>
            <a:spLocks noGrp="1"/>
          </p:cNvSpPr>
          <p:nvPr>
            <p:ph idx="1"/>
          </p:nvPr>
        </p:nvSpPr>
        <p:spPr>
          <a:xfrm>
            <a:off x="6115317" y="2743200"/>
            <a:ext cx="5247340" cy="3496878"/>
          </a:xfrm>
        </p:spPr>
        <p:txBody>
          <a:bodyPr anchor="ctr">
            <a:normAutofit/>
          </a:bodyPr>
          <a:lstStyle/>
          <a:p>
            <a:r>
              <a:rPr lang="en-MY" sz="1700"/>
              <a:t>SAX:Best for: Applications where simplicity, interpretability, and computational efficiency are important. For example, in retail sales analysis, where general trends (e.g., peak periods) need to be detected quickly.</a:t>
            </a:r>
          </a:p>
          <a:p>
            <a:r>
              <a:rPr lang="en-MY" sz="1700"/>
              <a:t>Time2Vec:Best for: Scenarios involving clear periodic patterns, such as electricity consumption or seasonal sales trends.</a:t>
            </a:r>
          </a:p>
          <a:p>
            <a:r>
              <a:rPr lang="en-MY" sz="1700"/>
              <a:t>Autoencoders:Best for: When the complexity of the data is high, and it is necessary to learn a compact representation. Especially useful in anomaly detection in predictive maintenance, where patterns are non-linear and multivariate.</a:t>
            </a:r>
          </a:p>
        </p:txBody>
      </p:sp>
    </p:spTree>
    <p:extLst>
      <p:ext uri="{BB962C8B-B14F-4D97-AF65-F5344CB8AC3E}">
        <p14:creationId xmlns:p14="http://schemas.microsoft.com/office/powerpoint/2010/main" val="4235458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larm clocks in a line">
            <a:extLst>
              <a:ext uri="{FF2B5EF4-FFF2-40B4-BE49-F238E27FC236}">
                <a16:creationId xmlns:a16="http://schemas.microsoft.com/office/drawing/2014/main" id="{491FA209-7CCA-BA7F-2B43-70952CB714DC}"/>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A270F201-6774-B6DB-5191-6915AC3C922A}"/>
              </a:ext>
            </a:extLst>
          </p:cNvPr>
          <p:cNvSpPr>
            <a:spLocks noGrp="1"/>
          </p:cNvSpPr>
          <p:nvPr>
            <p:ph type="title"/>
          </p:nvPr>
        </p:nvSpPr>
        <p:spPr>
          <a:xfrm>
            <a:off x="838200" y="365125"/>
            <a:ext cx="10515600" cy="1325563"/>
          </a:xfrm>
        </p:spPr>
        <p:txBody>
          <a:bodyPr>
            <a:normAutofit/>
          </a:bodyPr>
          <a:lstStyle/>
          <a:p>
            <a:r>
              <a:rPr lang="en-MY">
                <a:solidFill>
                  <a:srgbClr val="FFFFFF"/>
                </a:solidFill>
              </a:rPr>
              <a:t>Definition</a:t>
            </a:r>
          </a:p>
        </p:txBody>
      </p:sp>
      <p:sp>
        <p:nvSpPr>
          <p:cNvPr id="3" name="Content Placeholder 2">
            <a:extLst>
              <a:ext uri="{FF2B5EF4-FFF2-40B4-BE49-F238E27FC236}">
                <a16:creationId xmlns:a16="http://schemas.microsoft.com/office/drawing/2014/main" id="{D05A1BC8-AEAF-D7F2-943B-9847F55D24E0}"/>
              </a:ext>
            </a:extLst>
          </p:cNvPr>
          <p:cNvSpPr>
            <a:spLocks noGrp="1"/>
          </p:cNvSpPr>
          <p:nvPr>
            <p:ph idx="1"/>
          </p:nvPr>
        </p:nvSpPr>
        <p:spPr>
          <a:xfrm>
            <a:off x="838200" y="1825625"/>
            <a:ext cx="10515600" cy="4351338"/>
          </a:xfrm>
        </p:spPr>
        <p:txBody>
          <a:bodyPr>
            <a:normAutofit/>
          </a:bodyPr>
          <a:lstStyle/>
          <a:p>
            <a:r>
              <a:rPr lang="en-MY">
                <a:solidFill>
                  <a:srgbClr val="FFFFFF"/>
                </a:solidFill>
              </a:rPr>
              <a:t>Time-series data is a sequence of data points, typically consisting of successive measurements made over a time interval. </a:t>
            </a:r>
          </a:p>
          <a:p>
            <a:r>
              <a:rPr lang="en-MY">
                <a:solidFill>
                  <a:srgbClr val="FFFFFF"/>
                </a:solidFill>
              </a:rPr>
              <a:t>Each data point in a time-series is associated with a timestamp, and the data points are usually observed at successive points in time spaced at uniform time intervals.</a:t>
            </a:r>
          </a:p>
        </p:txBody>
      </p:sp>
    </p:spTree>
    <p:extLst>
      <p:ext uri="{BB962C8B-B14F-4D97-AF65-F5344CB8AC3E}">
        <p14:creationId xmlns:p14="http://schemas.microsoft.com/office/powerpoint/2010/main" val="154724223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F707BAD-ADF4-05E3-F044-E6D12608BDE5}"/>
              </a:ext>
            </a:extLst>
          </p:cNvPr>
          <p:cNvPicPr>
            <a:picLocks noChangeAspect="1"/>
          </p:cNvPicPr>
          <p:nvPr/>
        </p:nvPicPr>
        <p:blipFill rotWithShape="1">
          <a:blip r:embed="rId2">
            <a:alphaModFix amt="35000"/>
          </a:blip>
          <a:srcRect t="4463" b="14310"/>
          <a:stretch/>
        </p:blipFill>
        <p:spPr>
          <a:xfrm>
            <a:off x="20" y="10"/>
            <a:ext cx="12191980" cy="6857990"/>
          </a:xfrm>
          <a:prstGeom prst="rect">
            <a:avLst/>
          </a:prstGeom>
        </p:spPr>
      </p:pic>
      <p:sp>
        <p:nvSpPr>
          <p:cNvPr id="2" name="Title 1">
            <a:extLst>
              <a:ext uri="{FF2B5EF4-FFF2-40B4-BE49-F238E27FC236}">
                <a16:creationId xmlns:a16="http://schemas.microsoft.com/office/drawing/2014/main" id="{9ECF25C3-380E-6169-D540-74C64446F3F1}"/>
              </a:ext>
            </a:extLst>
          </p:cNvPr>
          <p:cNvSpPr>
            <a:spLocks noGrp="1"/>
          </p:cNvSpPr>
          <p:nvPr>
            <p:ph type="title"/>
          </p:nvPr>
        </p:nvSpPr>
        <p:spPr>
          <a:xfrm>
            <a:off x="838200" y="365125"/>
            <a:ext cx="10515600" cy="1325563"/>
          </a:xfrm>
        </p:spPr>
        <p:txBody>
          <a:bodyPr>
            <a:normAutofit/>
          </a:bodyPr>
          <a:lstStyle/>
          <a:p>
            <a:r>
              <a:rPr lang="en-MY">
                <a:solidFill>
                  <a:srgbClr val="FFFFFF"/>
                </a:solidFill>
              </a:rPr>
              <a:t>Distance Measures for Time-series Clustering are crucial for the following reasons</a:t>
            </a:r>
          </a:p>
        </p:txBody>
      </p:sp>
      <p:graphicFrame>
        <p:nvGraphicFramePr>
          <p:cNvPr id="5" name="Content Placeholder 2">
            <a:extLst>
              <a:ext uri="{FF2B5EF4-FFF2-40B4-BE49-F238E27FC236}">
                <a16:creationId xmlns:a16="http://schemas.microsoft.com/office/drawing/2014/main" id="{45E722BE-07B0-92E5-417D-7343D99BDF55}"/>
              </a:ext>
            </a:extLst>
          </p:cNvPr>
          <p:cNvGraphicFramePr>
            <a:graphicFrameLocks noGrp="1"/>
          </p:cNvGraphicFramePr>
          <p:nvPr>
            <p:ph idx="1"/>
            <p:extLst>
              <p:ext uri="{D42A27DB-BD31-4B8C-83A1-F6EECF244321}">
                <p14:modId xmlns:p14="http://schemas.microsoft.com/office/powerpoint/2010/main" val="28313193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0424887"/>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05D2D85-5E5B-7618-7D01-B4E8C24640B2}"/>
              </a:ext>
            </a:extLst>
          </p:cNvPr>
          <p:cNvPicPr>
            <a:picLocks noChangeAspect="1"/>
          </p:cNvPicPr>
          <p:nvPr/>
        </p:nvPicPr>
        <p:blipFill rotWithShape="1">
          <a:blip r:embed="rId2">
            <a:alphaModFix amt="35000"/>
          </a:blip>
          <a:srcRect b="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21BC880A-9376-EFC8-A7C2-CF90AEAC1301}"/>
              </a:ext>
            </a:extLst>
          </p:cNvPr>
          <p:cNvSpPr>
            <a:spLocks noGrp="1"/>
          </p:cNvSpPr>
          <p:nvPr>
            <p:ph type="title"/>
          </p:nvPr>
        </p:nvSpPr>
        <p:spPr>
          <a:xfrm>
            <a:off x="838200" y="365125"/>
            <a:ext cx="10515600" cy="1325563"/>
          </a:xfrm>
        </p:spPr>
        <p:txBody>
          <a:bodyPr>
            <a:normAutofit/>
          </a:bodyPr>
          <a:lstStyle/>
          <a:p>
            <a:r>
              <a:rPr lang="en-MY">
                <a:solidFill>
                  <a:srgbClr val="FFFFFF"/>
                </a:solidFill>
              </a:rPr>
              <a:t>Distance Measures for Time-series Clustering are crucial for the following reasons</a:t>
            </a:r>
          </a:p>
        </p:txBody>
      </p:sp>
      <p:graphicFrame>
        <p:nvGraphicFramePr>
          <p:cNvPr id="5" name="Content Placeholder 2">
            <a:extLst>
              <a:ext uri="{FF2B5EF4-FFF2-40B4-BE49-F238E27FC236}">
                <a16:creationId xmlns:a16="http://schemas.microsoft.com/office/drawing/2014/main" id="{D5BD49AF-DA2F-EC19-2985-0F45A39DD24E}"/>
              </a:ext>
            </a:extLst>
          </p:cNvPr>
          <p:cNvGraphicFramePr>
            <a:graphicFrameLocks noGrp="1"/>
          </p:cNvGraphicFramePr>
          <p:nvPr>
            <p:ph idx="1"/>
            <p:extLst>
              <p:ext uri="{D42A27DB-BD31-4B8C-83A1-F6EECF244321}">
                <p14:modId xmlns:p14="http://schemas.microsoft.com/office/powerpoint/2010/main" val="9942756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0751123"/>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igh angle view of rulers against a white background">
            <a:extLst>
              <a:ext uri="{FF2B5EF4-FFF2-40B4-BE49-F238E27FC236}">
                <a16:creationId xmlns:a16="http://schemas.microsoft.com/office/drawing/2014/main" id="{0421C5CB-7BEF-6265-E479-97BA6F5EC20B}"/>
              </a:ext>
            </a:extLst>
          </p:cNvPr>
          <p:cNvPicPr>
            <a:picLocks noChangeAspect="1"/>
          </p:cNvPicPr>
          <p:nvPr/>
        </p:nvPicPr>
        <p:blipFill rotWithShape="1">
          <a:blip r:embed="rId2">
            <a:alphaModFix amt="35000"/>
          </a:blip>
          <a:srcRect t="13803" b="1927"/>
          <a:stretch/>
        </p:blipFill>
        <p:spPr>
          <a:xfrm>
            <a:off x="20" y="10"/>
            <a:ext cx="12191980" cy="6857990"/>
          </a:xfrm>
          <a:prstGeom prst="rect">
            <a:avLst/>
          </a:prstGeom>
        </p:spPr>
      </p:pic>
      <p:sp>
        <p:nvSpPr>
          <p:cNvPr id="2" name="Title 1">
            <a:extLst>
              <a:ext uri="{FF2B5EF4-FFF2-40B4-BE49-F238E27FC236}">
                <a16:creationId xmlns:a16="http://schemas.microsoft.com/office/drawing/2014/main" id="{F758F97C-D984-5764-3EC0-A2593703E883}"/>
              </a:ext>
            </a:extLst>
          </p:cNvPr>
          <p:cNvSpPr>
            <a:spLocks noGrp="1"/>
          </p:cNvSpPr>
          <p:nvPr>
            <p:ph type="title"/>
          </p:nvPr>
        </p:nvSpPr>
        <p:spPr>
          <a:xfrm>
            <a:off x="838200" y="365125"/>
            <a:ext cx="10515600" cy="1325563"/>
          </a:xfrm>
        </p:spPr>
        <p:txBody>
          <a:bodyPr>
            <a:normAutofit/>
          </a:bodyPr>
          <a:lstStyle/>
          <a:p>
            <a:r>
              <a:rPr lang="en-MY">
                <a:solidFill>
                  <a:srgbClr val="FFFFFF"/>
                </a:solidFill>
              </a:rPr>
              <a:t>Distance Measures for Time-series Clustering are crucial for the following reasons</a:t>
            </a:r>
          </a:p>
        </p:txBody>
      </p:sp>
      <p:sp>
        <p:nvSpPr>
          <p:cNvPr id="3" name="Content Placeholder 2">
            <a:extLst>
              <a:ext uri="{FF2B5EF4-FFF2-40B4-BE49-F238E27FC236}">
                <a16:creationId xmlns:a16="http://schemas.microsoft.com/office/drawing/2014/main" id="{92CE74C3-1710-77F3-7940-DDF8C70D01D1}"/>
              </a:ext>
            </a:extLst>
          </p:cNvPr>
          <p:cNvSpPr>
            <a:spLocks noGrp="1"/>
          </p:cNvSpPr>
          <p:nvPr>
            <p:ph idx="1"/>
          </p:nvPr>
        </p:nvSpPr>
        <p:spPr>
          <a:xfrm>
            <a:off x="838200" y="1825625"/>
            <a:ext cx="10515600" cy="4351338"/>
          </a:xfrm>
        </p:spPr>
        <p:txBody>
          <a:bodyPr>
            <a:normAutofit/>
          </a:bodyPr>
          <a:lstStyle/>
          <a:p>
            <a:r>
              <a:rPr lang="en-MY">
                <a:solidFill>
                  <a:srgbClr val="FFFFFF"/>
                </a:solidFill>
              </a:rPr>
              <a:t>Interpretable Results: Distance measures give a quantifiable metric for similarity. This quantification can be interpreted, understood, and communicated, making the clustering results more valuable for stakeholders.</a:t>
            </a:r>
          </a:p>
          <a:p>
            <a:endParaRPr lang="en-MY">
              <a:solidFill>
                <a:srgbClr val="FFFFFF"/>
              </a:solidFill>
            </a:endParaRPr>
          </a:p>
          <a:p>
            <a:pPr marL="0" indent="0">
              <a:buNone/>
            </a:pPr>
            <a:r>
              <a:rPr lang="en-MY">
                <a:solidFill>
                  <a:srgbClr val="FFFFFF"/>
                </a:solidFill>
              </a:rPr>
              <a:t>In summary, distance measures are fundamental to time-series clustering because they provide the means to quantify the similarity (or dissimilarity) between series. Given the unique challenges posed by time-series data, specialized measures ensure that the clustering process is meaningful and captures the underlying patterns in the data.</a:t>
            </a:r>
          </a:p>
        </p:txBody>
      </p:sp>
    </p:spTree>
    <p:extLst>
      <p:ext uri="{BB962C8B-B14F-4D97-AF65-F5344CB8AC3E}">
        <p14:creationId xmlns:p14="http://schemas.microsoft.com/office/powerpoint/2010/main" val="2417312820"/>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igh angle view of rulers against a white background">
            <a:extLst>
              <a:ext uri="{FF2B5EF4-FFF2-40B4-BE49-F238E27FC236}">
                <a16:creationId xmlns:a16="http://schemas.microsoft.com/office/drawing/2014/main" id="{FFC64226-7428-7B23-660D-70CDD0643E93}"/>
              </a:ext>
            </a:extLst>
          </p:cNvPr>
          <p:cNvPicPr>
            <a:picLocks noChangeAspect="1"/>
          </p:cNvPicPr>
          <p:nvPr/>
        </p:nvPicPr>
        <p:blipFill rotWithShape="1">
          <a:blip r:embed="rId2">
            <a:alphaModFix amt="35000"/>
          </a:blip>
          <a:srcRect t="13803" b="1927"/>
          <a:stretch/>
        </p:blipFill>
        <p:spPr>
          <a:xfrm>
            <a:off x="20" y="10"/>
            <a:ext cx="12191980" cy="6857990"/>
          </a:xfrm>
          <a:prstGeom prst="rect">
            <a:avLst/>
          </a:prstGeom>
        </p:spPr>
      </p:pic>
      <p:sp>
        <p:nvSpPr>
          <p:cNvPr id="2" name="Title 1">
            <a:extLst>
              <a:ext uri="{FF2B5EF4-FFF2-40B4-BE49-F238E27FC236}">
                <a16:creationId xmlns:a16="http://schemas.microsoft.com/office/drawing/2014/main" id="{8CAF32CF-05B3-6651-3CCF-1D80511C7CA2}"/>
              </a:ext>
            </a:extLst>
          </p:cNvPr>
          <p:cNvSpPr>
            <a:spLocks noGrp="1"/>
          </p:cNvSpPr>
          <p:nvPr>
            <p:ph type="title"/>
          </p:nvPr>
        </p:nvSpPr>
        <p:spPr>
          <a:xfrm>
            <a:off x="838200" y="365125"/>
            <a:ext cx="10515600" cy="1325563"/>
          </a:xfrm>
        </p:spPr>
        <p:txBody>
          <a:bodyPr>
            <a:normAutofit/>
          </a:bodyPr>
          <a:lstStyle/>
          <a:p>
            <a:r>
              <a:rPr lang="en-MY">
                <a:solidFill>
                  <a:srgbClr val="FFFFFF"/>
                </a:solidFill>
              </a:rPr>
              <a:t>Distance Measures for Time-series Clustering</a:t>
            </a:r>
          </a:p>
        </p:txBody>
      </p:sp>
      <p:sp>
        <p:nvSpPr>
          <p:cNvPr id="3" name="Content Placeholder 2">
            <a:extLst>
              <a:ext uri="{FF2B5EF4-FFF2-40B4-BE49-F238E27FC236}">
                <a16:creationId xmlns:a16="http://schemas.microsoft.com/office/drawing/2014/main" id="{C892B399-A34F-8C61-87F4-72F738CFF67A}"/>
              </a:ext>
            </a:extLst>
          </p:cNvPr>
          <p:cNvSpPr>
            <a:spLocks noGrp="1"/>
          </p:cNvSpPr>
          <p:nvPr>
            <p:ph idx="1"/>
          </p:nvPr>
        </p:nvSpPr>
        <p:spPr>
          <a:xfrm>
            <a:off x="838200" y="1825625"/>
            <a:ext cx="10515600" cy="4351338"/>
          </a:xfrm>
        </p:spPr>
        <p:txBody>
          <a:bodyPr>
            <a:normAutofit/>
          </a:bodyPr>
          <a:lstStyle/>
          <a:p>
            <a:r>
              <a:rPr lang="en-MY">
                <a:solidFill>
                  <a:srgbClr val="FFFFFF"/>
                </a:solidFill>
              </a:rPr>
              <a:t>1. Euclidean Distance</a:t>
            </a:r>
          </a:p>
          <a:p>
            <a:pPr lvl="1"/>
            <a:r>
              <a:rPr lang="en-MY">
                <a:solidFill>
                  <a:srgbClr val="FFFFFF"/>
                </a:solidFill>
              </a:rPr>
              <a:t>The most straightforward distance measure, it calculates the straight-line distance between two points in space.</a:t>
            </a:r>
          </a:p>
          <a:p>
            <a:pPr lvl="1"/>
            <a:r>
              <a:rPr lang="en-MY">
                <a:solidFill>
                  <a:srgbClr val="FFFFFF"/>
                </a:solidFill>
              </a:rPr>
              <a:t>For time-series data, each timestamp's value is treated as a dimension.</a:t>
            </a:r>
          </a:p>
          <a:p>
            <a:pPr lvl="1"/>
            <a:r>
              <a:rPr lang="en-MY">
                <a:solidFill>
                  <a:srgbClr val="FFFFFF"/>
                </a:solidFill>
              </a:rPr>
              <a:t>Often used for equally-lengthed time-series data.</a:t>
            </a:r>
          </a:p>
        </p:txBody>
      </p:sp>
    </p:spTree>
    <p:extLst>
      <p:ext uri="{BB962C8B-B14F-4D97-AF65-F5344CB8AC3E}">
        <p14:creationId xmlns:p14="http://schemas.microsoft.com/office/powerpoint/2010/main" val="2418822521"/>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3497CC9-E814-A5C4-D8A8-CEE69AC6A15A}"/>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FB5459C1-38AE-207B-C8ED-B3491DC65931}"/>
              </a:ext>
            </a:extLst>
          </p:cNvPr>
          <p:cNvSpPr>
            <a:spLocks noGrp="1"/>
          </p:cNvSpPr>
          <p:nvPr>
            <p:ph type="title"/>
          </p:nvPr>
        </p:nvSpPr>
        <p:spPr>
          <a:xfrm>
            <a:off x="838200" y="365125"/>
            <a:ext cx="10515600" cy="1325563"/>
          </a:xfrm>
        </p:spPr>
        <p:txBody>
          <a:bodyPr>
            <a:normAutofit/>
          </a:bodyPr>
          <a:lstStyle/>
          <a:p>
            <a:r>
              <a:rPr lang="en-MY">
                <a:solidFill>
                  <a:srgbClr val="FFFFFF"/>
                </a:solidFill>
              </a:rPr>
              <a:t>Euclidean distance between two time series</a:t>
            </a:r>
          </a:p>
        </p:txBody>
      </p:sp>
      <p:graphicFrame>
        <p:nvGraphicFramePr>
          <p:cNvPr id="5" name="Content Placeholder 2">
            <a:extLst>
              <a:ext uri="{FF2B5EF4-FFF2-40B4-BE49-F238E27FC236}">
                <a16:creationId xmlns:a16="http://schemas.microsoft.com/office/drawing/2014/main" id="{032DD74C-812E-7266-8A59-DC5851F35C42}"/>
              </a:ext>
            </a:extLst>
          </p:cNvPr>
          <p:cNvGraphicFramePr>
            <a:graphicFrameLocks noGrp="1"/>
          </p:cNvGraphicFramePr>
          <p:nvPr>
            <p:ph idx="1"/>
            <p:extLst>
              <p:ext uri="{D42A27DB-BD31-4B8C-83A1-F6EECF244321}">
                <p14:modId xmlns:p14="http://schemas.microsoft.com/office/powerpoint/2010/main" val="321037759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1034643"/>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12F4FD-F53C-80A7-C362-33BF80EEAE08}"/>
              </a:ext>
            </a:extLst>
          </p:cNvPr>
          <p:cNvSpPr>
            <a:spLocks noGrp="1"/>
          </p:cNvSpPr>
          <p:nvPr>
            <p:ph type="title"/>
          </p:nvPr>
        </p:nvSpPr>
        <p:spPr>
          <a:xfrm>
            <a:off x="761800" y="762001"/>
            <a:ext cx="5334197" cy="1708242"/>
          </a:xfrm>
        </p:spPr>
        <p:txBody>
          <a:bodyPr anchor="ctr">
            <a:normAutofit/>
          </a:bodyPr>
          <a:lstStyle/>
          <a:p>
            <a:r>
              <a:rPr lang="en-MY" sz="4000"/>
              <a:t>Euclidean distance between two time series</a:t>
            </a:r>
          </a:p>
        </p:txBody>
      </p:sp>
      <p:sp>
        <p:nvSpPr>
          <p:cNvPr id="3" name="Content Placeholder 2">
            <a:extLst>
              <a:ext uri="{FF2B5EF4-FFF2-40B4-BE49-F238E27FC236}">
                <a16:creationId xmlns:a16="http://schemas.microsoft.com/office/drawing/2014/main" id="{4A883252-904B-4907-281F-839644B00B1B}"/>
              </a:ext>
            </a:extLst>
          </p:cNvPr>
          <p:cNvSpPr>
            <a:spLocks noGrp="1"/>
          </p:cNvSpPr>
          <p:nvPr>
            <p:ph idx="1"/>
          </p:nvPr>
        </p:nvSpPr>
        <p:spPr>
          <a:xfrm>
            <a:off x="761800" y="2470244"/>
            <a:ext cx="6095996" cy="3769835"/>
          </a:xfrm>
        </p:spPr>
        <p:txBody>
          <a:bodyPr anchor="ctr">
            <a:noAutofit/>
          </a:bodyPr>
          <a:lstStyle/>
          <a:p>
            <a:r>
              <a:rPr lang="en-MY" sz="1600" dirty="0"/>
              <a:t>To compute the Euclidean distance between Time Series A and Time Series B, we calculate the distance between corresponding data points and then sum up those distances.</a:t>
            </a:r>
          </a:p>
          <a:p>
            <a:r>
              <a:rPr lang="en-MY" sz="1600" dirty="0"/>
              <a:t>Step-by-step Calculation:</a:t>
            </a:r>
          </a:p>
          <a:p>
            <a:r>
              <a:rPr lang="en-MY" sz="1600" dirty="0"/>
              <a:t>Distance between the first data points:</a:t>
            </a:r>
          </a:p>
          <a:p>
            <a:r>
              <a:rPr lang="en-MY" sz="1600" dirty="0"/>
              <a:t>(10 - 8)^2 = 4</a:t>
            </a:r>
          </a:p>
          <a:p>
            <a:r>
              <a:rPr lang="en-MY" sz="1600" dirty="0"/>
              <a:t>Distance between the second data points:</a:t>
            </a:r>
          </a:p>
          <a:p>
            <a:r>
              <a:rPr lang="en-MY" sz="1600" dirty="0"/>
              <a:t>(12 - 11)^2 = 1</a:t>
            </a:r>
          </a:p>
          <a:p>
            <a:r>
              <a:rPr lang="en-MY" sz="1600" dirty="0"/>
              <a:t>Distance between the third data points:</a:t>
            </a:r>
          </a:p>
          <a:p>
            <a:r>
              <a:rPr lang="en-MY" sz="1600" dirty="0"/>
              <a:t>(15 - 16)^2 = 1</a:t>
            </a:r>
          </a:p>
          <a:p>
            <a:r>
              <a:rPr lang="en-MY" sz="1600" dirty="0"/>
              <a:t>Distance between the fourth data points:</a:t>
            </a:r>
          </a:p>
          <a:p>
            <a:r>
              <a:rPr lang="en-MY" sz="1600" dirty="0"/>
              <a:t>(20 - 19)^2 = 1</a:t>
            </a:r>
          </a:p>
        </p:txBody>
      </p:sp>
      <p:pic>
        <p:nvPicPr>
          <p:cNvPr id="5" name="Picture 4" descr="Water droplet on a petal">
            <a:extLst>
              <a:ext uri="{FF2B5EF4-FFF2-40B4-BE49-F238E27FC236}">
                <a16:creationId xmlns:a16="http://schemas.microsoft.com/office/drawing/2014/main" id="{784F616F-95B6-6124-8D91-9E2A3CAAAA8A}"/>
              </a:ext>
            </a:extLst>
          </p:cNvPr>
          <p:cNvPicPr>
            <a:picLocks noChangeAspect="1"/>
          </p:cNvPicPr>
          <p:nvPr/>
        </p:nvPicPr>
        <p:blipFill rotWithShape="1">
          <a:blip r:embed="rId2"/>
          <a:srcRect l="31336" r="2498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464974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rmulae written on a blackboard">
            <a:extLst>
              <a:ext uri="{FF2B5EF4-FFF2-40B4-BE49-F238E27FC236}">
                <a16:creationId xmlns:a16="http://schemas.microsoft.com/office/drawing/2014/main" id="{903510D7-BB0A-60CB-F55A-FE90D7A59AF6}"/>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D2ADE75D-2E96-5664-DF8F-847511BB9C36}"/>
              </a:ext>
            </a:extLst>
          </p:cNvPr>
          <p:cNvSpPr>
            <a:spLocks noGrp="1"/>
          </p:cNvSpPr>
          <p:nvPr>
            <p:ph type="title"/>
          </p:nvPr>
        </p:nvSpPr>
        <p:spPr>
          <a:xfrm>
            <a:off x="838200" y="365125"/>
            <a:ext cx="10515600" cy="1325563"/>
          </a:xfrm>
        </p:spPr>
        <p:txBody>
          <a:bodyPr>
            <a:normAutofit/>
          </a:bodyPr>
          <a:lstStyle/>
          <a:p>
            <a:r>
              <a:rPr lang="en-MY">
                <a:solidFill>
                  <a:srgbClr val="FFFFFF"/>
                </a:solidFill>
              </a:rPr>
              <a:t>Euclidean distance between two time series</a:t>
            </a:r>
          </a:p>
        </p:txBody>
      </p:sp>
      <p:sp>
        <p:nvSpPr>
          <p:cNvPr id="3" name="Content Placeholder 2">
            <a:extLst>
              <a:ext uri="{FF2B5EF4-FFF2-40B4-BE49-F238E27FC236}">
                <a16:creationId xmlns:a16="http://schemas.microsoft.com/office/drawing/2014/main" id="{C9E3642B-717B-A241-AA1D-D2A3D1A45E23}"/>
              </a:ext>
            </a:extLst>
          </p:cNvPr>
          <p:cNvSpPr>
            <a:spLocks noGrp="1"/>
          </p:cNvSpPr>
          <p:nvPr>
            <p:ph idx="1"/>
          </p:nvPr>
        </p:nvSpPr>
        <p:spPr>
          <a:xfrm>
            <a:off x="838200" y="1825625"/>
            <a:ext cx="10515600" cy="4351338"/>
          </a:xfrm>
        </p:spPr>
        <p:txBody>
          <a:bodyPr>
            <a:normAutofit/>
          </a:bodyPr>
          <a:lstStyle/>
          <a:p>
            <a:r>
              <a:rPr lang="en-MY">
                <a:solidFill>
                  <a:srgbClr val="FFFFFF"/>
                </a:solidFill>
              </a:rPr>
              <a:t>Now, sum all these squared distances and take the square root:</a:t>
            </a:r>
          </a:p>
          <a:p>
            <a:r>
              <a:rPr lang="en-MY">
                <a:solidFill>
                  <a:srgbClr val="FFFFFF"/>
                </a:solidFill>
              </a:rPr>
              <a:t>Thus, the Euclidean distance between Time Series A and Time Series B is approximately 2.65.</a:t>
            </a:r>
          </a:p>
          <a:p>
            <a:endParaRPr lang="en-MY">
              <a:solidFill>
                <a:srgbClr val="FFFFFF"/>
              </a:solidFill>
            </a:endParaRPr>
          </a:p>
          <a:p>
            <a:r>
              <a:rPr lang="en-MY">
                <a:solidFill>
                  <a:srgbClr val="FFFFFF"/>
                </a:solidFill>
              </a:rPr>
              <a:t>This method can be applied to longer time series in the same manner, comparing each corresponding data point in the sequences.</a:t>
            </a:r>
          </a:p>
        </p:txBody>
      </p:sp>
    </p:spTree>
    <p:extLst>
      <p:ext uri="{BB962C8B-B14F-4D97-AF65-F5344CB8AC3E}">
        <p14:creationId xmlns:p14="http://schemas.microsoft.com/office/powerpoint/2010/main" val="1607377951"/>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B52F535-C70B-0BAB-BE25-76C6BD98293A}"/>
              </a:ext>
            </a:extLst>
          </p:cNvPr>
          <p:cNvPicPr>
            <a:picLocks noChangeAspect="1"/>
          </p:cNvPicPr>
          <p:nvPr/>
        </p:nvPicPr>
        <p:blipFill rotWithShape="1">
          <a:blip r:embed="rId2">
            <a:alphaModFix amt="35000"/>
          </a:blip>
          <a:srcRect b="12791"/>
          <a:stretch/>
        </p:blipFill>
        <p:spPr>
          <a:xfrm>
            <a:off x="20" y="10"/>
            <a:ext cx="12191980" cy="6857990"/>
          </a:xfrm>
          <a:prstGeom prst="rect">
            <a:avLst/>
          </a:prstGeom>
        </p:spPr>
      </p:pic>
      <p:sp>
        <p:nvSpPr>
          <p:cNvPr id="2" name="Title 1">
            <a:extLst>
              <a:ext uri="{FF2B5EF4-FFF2-40B4-BE49-F238E27FC236}">
                <a16:creationId xmlns:a16="http://schemas.microsoft.com/office/drawing/2014/main" id="{3FA99C92-9909-42CC-9907-0687314DD8C5}"/>
              </a:ext>
            </a:extLst>
          </p:cNvPr>
          <p:cNvSpPr>
            <a:spLocks noGrp="1"/>
          </p:cNvSpPr>
          <p:nvPr>
            <p:ph type="title"/>
          </p:nvPr>
        </p:nvSpPr>
        <p:spPr>
          <a:xfrm>
            <a:off x="838200" y="365125"/>
            <a:ext cx="10515600" cy="1325563"/>
          </a:xfrm>
        </p:spPr>
        <p:txBody>
          <a:bodyPr>
            <a:normAutofit/>
          </a:bodyPr>
          <a:lstStyle/>
          <a:p>
            <a:r>
              <a:rPr lang="en-MY">
                <a:solidFill>
                  <a:srgbClr val="FFFFFF"/>
                </a:solidFill>
              </a:rPr>
              <a:t>Word Distance : "MINDIST" measure</a:t>
            </a:r>
          </a:p>
        </p:txBody>
      </p:sp>
      <p:graphicFrame>
        <p:nvGraphicFramePr>
          <p:cNvPr id="5" name="Content Placeholder 2">
            <a:extLst>
              <a:ext uri="{FF2B5EF4-FFF2-40B4-BE49-F238E27FC236}">
                <a16:creationId xmlns:a16="http://schemas.microsoft.com/office/drawing/2014/main" id="{93EF63D6-A739-0AFB-71FB-AA94918BC8AA}"/>
              </a:ext>
            </a:extLst>
          </p:cNvPr>
          <p:cNvGraphicFramePr>
            <a:graphicFrameLocks noGrp="1"/>
          </p:cNvGraphicFramePr>
          <p:nvPr>
            <p:ph idx="1"/>
            <p:extLst>
              <p:ext uri="{D42A27DB-BD31-4B8C-83A1-F6EECF244321}">
                <p14:modId xmlns:p14="http://schemas.microsoft.com/office/powerpoint/2010/main" val="249703436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6975493"/>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63E4-9D73-9495-945D-460DA5A983F5}"/>
              </a:ext>
            </a:extLst>
          </p:cNvPr>
          <p:cNvSpPr>
            <a:spLocks noGrp="1"/>
          </p:cNvSpPr>
          <p:nvPr>
            <p:ph type="title"/>
          </p:nvPr>
        </p:nvSpPr>
        <p:spPr/>
        <p:txBody>
          <a:bodyPr/>
          <a:lstStyle/>
          <a:p>
            <a:r>
              <a:rPr lang="en-MY"/>
              <a:t>MINDIST Calculation</a:t>
            </a:r>
            <a:endParaRPr lang="en-MY" dirty="0"/>
          </a:p>
        </p:txBody>
      </p:sp>
      <p:graphicFrame>
        <p:nvGraphicFramePr>
          <p:cNvPr id="7" name="Content Placeholder 2">
            <a:extLst>
              <a:ext uri="{FF2B5EF4-FFF2-40B4-BE49-F238E27FC236}">
                <a16:creationId xmlns:a16="http://schemas.microsoft.com/office/drawing/2014/main" id="{B956F244-59B7-FEC6-0BED-747B3DB4563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98B489EB-C138-F4CD-94F0-CE6EFCA5FD67}"/>
              </a:ext>
            </a:extLst>
          </p:cNvPr>
          <p:cNvPicPr>
            <a:picLocks noChangeAspect="1"/>
          </p:cNvPicPr>
          <p:nvPr/>
        </p:nvPicPr>
        <p:blipFill>
          <a:blip r:embed="rId7"/>
          <a:stretch>
            <a:fillRect/>
          </a:stretch>
        </p:blipFill>
        <p:spPr>
          <a:xfrm>
            <a:off x="5922321" y="5476143"/>
            <a:ext cx="3669030" cy="1246655"/>
          </a:xfrm>
          <a:prstGeom prst="rect">
            <a:avLst/>
          </a:prstGeom>
        </p:spPr>
      </p:pic>
    </p:spTree>
    <p:extLst>
      <p:ext uri="{BB962C8B-B14F-4D97-AF65-F5344CB8AC3E}">
        <p14:creationId xmlns:p14="http://schemas.microsoft.com/office/powerpoint/2010/main" val="3838993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09A8D-0099-C0AE-9AEF-AE26866EB4BA}"/>
              </a:ext>
            </a:extLst>
          </p:cNvPr>
          <p:cNvSpPr>
            <a:spLocks noGrp="1"/>
          </p:cNvSpPr>
          <p:nvPr>
            <p:ph type="title"/>
          </p:nvPr>
        </p:nvSpPr>
        <p:spPr/>
        <p:txBody>
          <a:bodyPr/>
          <a:lstStyle/>
          <a:p>
            <a:r>
              <a:rPr lang="en-MY" dirty="0"/>
              <a:t>MINDIST Calculation</a:t>
            </a:r>
          </a:p>
        </p:txBody>
      </p:sp>
      <p:sp>
        <p:nvSpPr>
          <p:cNvPr id="3" name="Content Placeholder 2">
            <a:extLst>
              <a:ext uri="{FF2B5EF4-FFF2-40B4-BE49-F238E27FC236}">
                <a16:creationId xmlns:a16="http://schemas.microsoft.com/office/drawing/2014/main" id="{21E0B917-3C84-1CEF-3E7E-C5B18334D809}"/>
              </a:ext>
            </a:extLst>
          </p:cNvPr>
          <p:cNvSpPr>
            <a:spLocks noGrp="1"/>
          </p:cNvSpPr>
          <p:nvPr>
            <p:ph idx="1"/>
          </p:nvPr>
        </p:nvSpPr>
        <p:spPr/>
        <p:txBody>
          <a:bodyPr/>
          <a:lstStyle/>
          <a:p>
            <a:pPr algn="l"/>
            <a:endParaRPr lang="en-MY" dirty="0">
              <a:solidFill>
                <a:srgbClr val="374151"/>
              </a:solidFill>
              <a:latin typeface="Söhne"/>
            </a:endParaRPr>
          </a:p>
          <a:p>
            <a:pPr algn="l"/>
            <a:endParaRPr lang="en-MY" b="0" i="0" dirty="0">
              <a:solidFill>
                <a:srgbClr val="374151"/>
              </a:solidFill>
              <a:effectLst/>
              <a:latin typeface="Söhne"/>
            </a:endParaRPr>
          </a:p>
          <a:p>
            <a:pPr algn="l"/>
            <a:endParaRPr lang="en-MY" dirty="0">
              <a:solidFill>
                <a:srgbClr val="374151"/>
              </a:solidFill>
              <a:latin typeface="Söhne"/>
            </a:endParaRPr>
          </a:p>
          <a:p>
            <a:pPr algn="l"/>
            <a:r>
              <a:rPr lang="en-MY" b="0" i="0" dirty="0">
                <a:solidFill>
                  <a:srgbClr val="374151"/>
                </a:solidFill>
                <a:effectLst/>
                <a:latin typeface="Söhne"/>
              </a:rPr>
              <a:t>So, the MINDIST between the SAX words A and B is approximately 0.86.</a:t>
            </a:r>
          </a:p>
          <a:p>
            <a:r>
              <a:rPr lang="en-MY" dirty="0"/>
              <a:t>This MINDIST calculation provides a lower-bound distance between the original time series from which the SAX words A and B were derived. It's a computationally efficient way to estimate the distance between time series, especially in large datasets.</a:t>
            </a:r>
          </a:p>
        </p:txBody>
      </p:sp>
      <p:pic>
        <p:nvPicPr>
          <p:cNvPr id="5" name="Picture 4">
            <a:extLst>
              <a:ext uri="{FF2B5EF4-FFF2-40B4-BE49-F238E27FC236}">
                <a16:creationId xmlns:a16="http://schemas.microsoft.com/office/drawing/2014/main" id="{ECCE1759-9D99-DB73-AFB5-411C123F0AD3}"/>
              </a:ext>
            </a:extLst>
          </p:cNvPr>
          <p:cNvPicPr>
            <a:picLocks noChangeAspect="1"/>
          </p:cNvPicPr>
          <p:nvPr/>
        </p:nvPicPr>
        <p:blipFill>
          <a:blip r:embed="rId2"/>
          <a:stretch>
            <a:fillRect/>
          </a:stretch>
        </p:blipFill>
        <p:spPr>
          <a:xfrm>
            <a:off x="838200" y="1825625"/>
            <a:ext cx="6497955" cy="1520164"/>
          </a:xfrm>
          <a:prstGeom prst="rect">
            <a:avLst/>
          </a:prstGeom>
        </p:spPr>
      </p:pic>
    </p:spTree>
    <p:extLst>
      <p:ext uri="{BB962C8B-B14F-4D97-AF65-F5344CB8AC3E}">
        <p14:creationId xmlns:p14="http://schemas.microsoft.com/office/powerpoint/2010/main" val="1248806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olume indicators">
            <a:extLst>
              <a:ext uri="{FF2B5EF4-FFF2-40B4-BE49-F238E27FC236}">
                <a16:creationId xmlns:a16="http://schemas.microsoft.com/office/drawing/2014/main" id="{24A7BDA6-15E4-C5AA-445F-20F13526A2F2}"/>
              </a:ext>
            </a:extLst>
          </p:cNvPr>
          <p:cNvPicPr>
            <a:picLocks noChangeAspect="1"/>
          </p:cNvPicPr>
          <p:nvPr/>
        </p:nvPicPr>
        <p:blipFill>
          <a:blip r:embed="rId2"/>
          <a:srcRect l="24648" r="19144" b="-1"/>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66B55-BAF3-A589-9325-A811A628BDF4}"/>
              </a:ext>
            </a:extLst>
          </p:cNvPr>
          <p:cNvSpPr>
            <a:spLocks noGrp="1"/>
          </p:cNvSpPr>
          <p:nvPr>
            <p:ph type="title"/>
          </p:nvPr>
        </p:nvSpPr>
        <p:spPr>
          <a:xfrm>
            <a:off x="6115317" y="405685"/>
            <a:ext cx="5464968" cy="1559301"/>
          </a:xfrm>
        </p:spPr>
        <p:txBody>
          <a:bodyPr>
            <a:normAutofit/>
          </a:bodyPr>
          <a:lstStyle/>
          <a:p>
            <a:r>
              <a:rPr lang="en-MY" sz="4000"/>
              <a:t>Recent examples of time-series applications</a:t>
            </a:r>
          </a:p>
        </p:txBody>
      </p:sp>
      <p:sp>
        <p:nvSpPr>
          <p:cNvPr id="3" name="Content Placeholder 2">
            <a:extLst>
              <a:ext uri="{FF2B5EF4-FFF2-40B4-BE49-F238E27FC236}">
                <a16:creationId xmlns:a16="http://schemas.microsoft.com/office/drawing/2014/main" id="{0188735A-6A16-973E-AB82-B56189A7F7AB}"/>
              </a:ext>
            </a:extLst>
          </p:cNvPr>
          <p:cNvSpPr>
            <a:spLocks noGrp="1"/>
          </p:cNvSpPr>
          <p:nvPr>
            <p:ph idx="1"/>
          </p:nvPr>
        </p:nvSpPr>
        <p:spPr>
          <a:xfrm>
            <a:off x="6115317" y="2743200"/>
            <a:ext cx="5247340" cy="3496878"/>
          </a:xfrm>
        </p:spPr>
        <p:txBody>
          <a:bodyPr anchor="ctr">
            <a:normAutofit/>
          </a:bodyPr>
          <a:lstStyle/>
          <a:p>
            <a:r>
              <a:rPr lang="en-MY" sz="1700" dirty="0"/>
              <a:t>Smart Home Systems:</a:t>
            </a:r>
          </a:p>
          <a:p>
            <a:pPr lvl="1"/>
            <a:r>
              <a:rPr lang="en-MY" sz="1700" dirty="0"/>
              <a:t>Temperature Control and Energy Usage: Smart thermostats, such as Nest, collect temperature and humidity data over time to predict optimal energy usage, reduce costs, and ensure comfort. Time-series analysis helps to determine patterns in usage to improve efficiency.</a:t>
            </a:r>
          </a:p>
          <a:p>
            <a:pPr lvl="1"/>
            <a:r>
              <a:rPr lang="en-MY" sz="1700" dirty="0"/>
              <a:t>Air Quality Monitoring: Devices like Netatmo or </a:t>
            </a:r>
            <a:r>
              <a:rPr lang="en-MY" sz="1700" dirty="0" err="1"/>
              <a:t>Awair</a:t>
            </a:r>
            <a:r>
              <a:rPr lang="en-MY" sz="1700" dirty="0"/>
              <a:t> use time-series data to continuously measure air quality metrics like CO2, VOCs, and PM2.5 levels. Analysis of this time-series data helps identify pollution patterns and triggers appropriate alerts.</a:t>
            </a:r>
          </a:p>
        </p:txBody>
      </p:sp>
    </p:spTree>
    <p:extLst>
      <p:ext uri="{BB962C8B-B14F-4D97-AF65-F5344CB8AC3E}">
        <p14:creationId xmlns:p14="http://schemas.microsoft.com/office/powerpoint/2010/main" val="6064466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BBF89D-8EC9-CA42-AFEB-285B835B7DAD}"/>
              </a:ext>
            </a:extLst>
          </p:cNvPr>
          <p:cNvSpPr>
            <a:spLocks noGrp="1"/>
          </p:cNvSpPr>
          <p:nvPr>
            <p:ph type="title"/>
          </p:nvPr>
        </p:nvSpPr>
        <p:spPr>
          <a:xfrm>
            <a:off x="841248" y="256032"/>
            <a:ext cx="10506456" cy="1014984"/>
          </a:xfrm>
        </p:spPr>
        <p:txBody>
          <a:bodyPr anchor="b">
            <a:normAutofit/>
          </a:bodyPr>
          <a:lstStyle/>
          <a:p>
            <a:r>
              <a:rPr lang="en-MY" sz="3100"/>
              <a:t> Practical Use Cases and Recommendations - DTW vs. Soft-DTW vs. Attention-based Metrics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54C61A08-7AE6-BABD-D40E-9330BE04124B}"/>
              </a:ext>
            </a:extLst>
          </p:cNvPr>
          <p:cNvGraphicFramePr>
            <a:graphicFrameLocks noGrp="1"/>
          </p:cNvGraphicFramePr>
          <p:nvPr>
            <p:ph idx="1"/>
            <p:extLst>
              <p:ext uri="{D42A27DB-BD31-4B8C-83A1-F6EECF244321}">
                <p14:modId xmlns:p14="http://schemas.microsoft.com/office/powerpoint/2010/main" val="252566163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922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Slide Background">
            <a:extLst>
              <a:ext uri="{FF2B5EF4-FFF2-40B4-BE49-F238E27FC236}">
                <a16:creationId xmlns:a16="http://schemas.microsoft.com/office/drawing/2014/main" id="{7DE220E6-BA55-4F04-B3C4-F4985F3E7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tint">
            <a:extLst>
              <a:ext uri="{FF2B5EF4-FFF2-40B4-BE49-F238E27FC236}">
                <a16:creationId xmlns:a16="http://schemas.microsoft.com/office/drawing/2014/main" id="{5AE190BC-D2FD-433E-AB89-0DF68EFD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5644" y="0"/>
            <a:ext cx="1046356"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14" name="Rectangle 13">
            <a:extLst>
              <a:ext uri="{FF2B5EF4-FFF2-40B4-BE49-F238E27FC236}">
                <a16:creationId xmlns:a16="http://schemas.microsoft.com/office/drawing/2014/main" id="{43E8FEA2-54EE-4F84-B5DB-A055A7D80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6444" y="0"/>
            <a:ext cx="6075554" cy="6858000"/>
          </a:xfrm>
          <a:prstGeom prst="rect">
            <a:avLst/>
          </a:prstGeom>
          <a:ln>
            <a:noFill/>
          </a:ln>
          <a:effectLst>
            <a:outerShdw blurRad="508000" dist="190500" dir="5460000" sx="93000" sy="93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7CB97-E63C-46DD-E926-80FA66668500}"/>
              </a:ext>
            </a:extLst>
          </p:cNvPr>
          <p:cNvSpPr>
            <a:spLocks noGrp="1"/>
          </p:cNvSpPr>
          <p:nvPr>
            <p:ph type="title"/>
          </p:nvPr>
        </p:nvSpPr>
        <p:spPr>
          <a:xfrm>
            <a:off x="6816432" y="762001"/>
            <a:ext cx="4554680" cy="1708243"/>
          </a:xfrm>
        </p:spPr>
        <p:txBody>
          <a:bodyPr anchor="ctr">
            <a:normAutofit/>
          </a:bodyPr>
          <a:lstStyle/>
          <a:p>
            <a:r>
              <a:rPr lang="en-MY" sz="4000"/>
              <a:t>clustering prototypes</a:t>
            </a:r>
          </a:p>
        </p:txBody>
      </p:sp>
      <p:pic>
        <p:nvPicPr>
          <p:cNvPr id="7" name="Graphic 6" descr="Bar chart">
            <a:extLst>
              <a:ext uri="{FF2B5EF4-FFF2-40B4-BE49-F238E27FC236}">
                <a16:creationId xmlns:a16="http://schemas.microsoft.com/office/drawing/2014/main" id="{16E9C4D8-F8B8-B798-EA1C-F6E8D148DF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1367" y="1158500"/>
            <a:ext cx="4541003" cy="4541003"/>
          </a:xfrm>
          <a:prstGeom prst="rect">
            <a:avLst/>
          </a:prstGeom>
        </p:spPr>
      </p:pic>
      <p:sp>
        <p:nvSpPr>
          <p:cNvPr id="3" name="Content Placeholder 2">
            <a:extLst>
              <a:ext uri="{FF2B5EF4-FFF2-40B4-BE49-F238E27FC236}">
                <a16:creationId xmlns:a16="http://schemas.microsoft.com/office/drawing/2014/main" id="{C71C6119-9FC9-2B11-CC09-87EB11BBD623}"/>
              </a:ext>
            </a:extLst>
          </p:cNvPr>
          <p:cNvSpPr>
            <a:spLocks noGrp="1"/>
          </p:cNvSpPr>
          <p:nvPr>
            <p:ph idx="1"/>
          </p:nvPr>
        </p:nvSpPr>
        <p:spPr>
          <a:xfrm>
            <a:off x="6816432" y="2470244"/>
            <a:ext cx="4554680" cy="3769835"/>
          </a:xfrm>
        </p:spPr>
        <p:txBody>
          <a:bodyPr anchor="ctr">
            <a:normAutofit/>
          </a:bodyPr>
          <a:lstStyle/>
          <a:p>
            <a:r>
              <a:rPr lang="en-MY" sz="1400"/>
              <a:t>After calculating the MINDIST (or any other distance measure) between time series data using their SAX representations, clustering can be performed. The idea behind clustering prototypes is to group similar time series together and represent each group by a prototype or a representative time series.</a:t>
            </a:r>
          </a:p>
          <a:p>
            <a:r>
              <a:rPr lang="en-MY" sz="1400"/>
              <a:t>Clustering Algorithm:</a:t>
            </a:r>
          </a:p>
          <a:p>
            <a:r>
              <a:rPr lang="en-MY" sz="1400"/>
              <a:t>Apply a clustering algorithm to the distance matrix. Common algorithms used for time series clustering include:</a:t>
            </a:r>
          </a:p>
          <a:p>
            <a:pPr lvl="1"/>
            <a:r>
              <a:rPr lang="en-MY" sz="1400"/>
              <a:t>Hierarchical clustering</a:t>
            </a:r>
          </a:p>
          <a:p>
            <a:pPr lvl="1"/>
            <a:r>
              <a:rPr lang="en-MY" sz="1400"/>
              <a:t>K-means </a:t>
            </a:r>
          </a:p>
          <a:p>
            <a:pPr lvl="1"/>
            <a:r>
              <a:rPr lang="en-MY" sz="1400"/>
              <a:t>DBSCAN</a:t>
            </a:r>
          </a:p>
          <a:p>
            <a:pPr marL="0" indent="0">
              <a:buNone/>
            </a:pPr>
            <a:r>
              <a:rPr lang="en-MY" sz="1400"/>
              <a:t>The choice of algorithm depends on the nature of the data and the specific requirements of the application.</a:t>
            </a:r>
          </a:p>
        </p:txBody>
      </p:sp>
    </p:spTree>
    <p:extLst>
      <p:ext uri="{BB962C8B-B14F-4D97-AF65-F5344CB8AC3E}">
        <p14:creationId xmlns:p14="http://schemas.microsoft.com/office/powerpoint/2010/main" val="1915601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5C6DC2-6DC4-0243-8C88-CA154C9C4822}"/>
              </a:ext>
            </a:extLst>
          </p:cNvPr>
          <p:cNvSpPr>
            <a:spLocks noGrp="1"/>
          </p:cNvSpPr>
          <p:nvPr>
            <p:ph type="title"/>
          </p:nvPr>
        </p:nvSpPr>
        <p:spPr>
          <a:xfrm>
            <a:off x="5297762" y="329184"/>
            <a:ext cx="6251110" cy="1783080"/>
          </a:xfrm>
        </p:spPr>
        <p:txBody>
          <a:bodyPr anchor="b">
            <a:normAutofit/>
          </a:bodyPr>
          <a:lstStyle/>
          <a:p>
            <a:r>
              <a:rPr lang="en-MY" sz="5000"/>
              <a:t>Future Directions in Time-series Clustering</a:t>
            </a:r>
          </a:p>
        </p:txBody>
      </p:sp>
      <p:pic>
        <p:nvPicPr>
          <p:cNvPr id="5" name="Picture 4" descr="Office building overlayed with stock market graphs">
            <a:extLst>
              <a:ext uri="{FF2B5EF4-FFF2-40B4-BE49-F238E27FC236}">
                <a16:creationId xmlns:a16="http://schemas.microsoft.com/office/drawing/2014/main" id="{D737A965-40A1-8728-8774-9E1E8F2DD30B}"/>
              </a:ext>
            </a:extLst>
          </p:cNvPr>
          <p:cNvPicPr>
            <a:picLocks noChangeAspect="1"/>
          </p:cNvPicPr>
          <p:nvPr/>
        </p:nvPicPr>
        <p:blipFill>
          <a:blip r:embed="rId2"/>
          <a:srcRect l="48037" r="680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3724DC-5344-CB12-7B4E-D566DD2470A5}"/>
              </a:ext>
            </a:extLst>
          </p:cNvPr>
          <p:cNvSpPr>
            <a:spLocks noGrp="1"/>
          </p:cNvSpPr>
          <p:nvPr>
            <p:ph idx="1"/>
          </p:nvPr>
        </p:nvSpPr>
        <p:spPr>
          <a:xfrm>
            <a:off x="5297762" y="2706624"/>
            <a:ext cx="6251110" cy="3483864"/>
          </a:xfrm>
        </p:spPr>
        <p:txBody>
          <a:bodyPr>
            <a:normAutofit/>
          </a:bodyPr>
          <a:lstStyle/>
          <a:p>
            <a:r>
              <a:rPr lang="en-MY" sz="1400" dirty="0"/>
              <a:t> Transformer Models for Multivariate Time-series Clustering </a:t>
            </a:r>
          </a:p>
          <a:p>
            <a:pPr lvl="1"/>
            <a:r>
              <a:rPr lang="en-MY" sz="1400" dirty="0"/>
              <a:t>Financial Market Analysis: Clustering financial instruments, where multiple indicators (like stock prices, volume, and macroeconomic data) must be </a:t>
            </a:r>
            <a:r>
              <a:rPr lang="en-MY" sz="1400" dirty="0" err="1"/>
              <a:t>analyzed</a:t>
            </a:r>
            <a:r>
              <a:rPr lang="en-MY" sz="1400" dirty="0"/>
              <a:t> collectively. Transformers are used to effectively capture the complex relationships between these different variables and cluster them into meaningful groups.</a:t>
            </a:r>
          </a:p>
          <a:p>
            <a:r>
              <a:rPr lang="en-MY" sz="1400" dirty="0"/>
              <a:t>Real-time Data Clustering with Transformer Models</a:t>
            </a:r>
          </a:p>
          <a:p>
            <a:pPr lvl="1"/>
            <a:r>
              <a:rPr lang="en-MY" sz="1400" dirty="0"/>
              <a:t>Smart Cities: In traffic management, real-time clustering is used to group traffic flow patterns and detect anomalies or congestion across different city zones as data streams from connected vehicles and sensors.</a:t>
            </a:r>
          </a:p>
          <a:p>
            <a:r>
              <a:rPr lang="en-MY" sz="1400" dirty="0"/>
              <a:t>Federated Learning in Multivariate Time-series Clustering</a:t>
            </a:r>
          </a:p>
          <a:p>
            <a:pPr lvl="1"/>
            <a:r>
              <a:rPr lang="en-MY" sz="1400" dirty="0"/>
              <a:t>Healthcare Data Collaboration: Different hospitals use local Transformers to cluster patient data (e.g., vitals, lab results) into health condition categories. The aggregated clusters can reveal common patient health trends without compromising individual privacy</a:t>
            </a:r>
          </a:p>
        </p:txBody>
      </p:sp>
    </p:spTree>
    <p:extLst>
      <p:ext uri="{BB962C8B-B14F-4D97-AF65-F5344CB8AC3E}">
        <p14:creationId xmlns:p14="http://schemas.microsoft.com/office/powerpoint/2010/main" val="146297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1AF3E9-CB76-351D-17B9-45C1913FE514}"/>
              </a:ext>
            </a:extLst>
          </p:cNvPr>
          <p:cNvSpPr>
            <a:spLocks noGrp="1"/>
          </p:cNvSpPr>
          <p:nvPr>
            <p:ph type="title"/>
          </p:nvPr>
        </p:nvSpPr>
        <p:spPr>
          <a:xfrm>
            <a:off x="761803" y="350196"/>
            <a:ext cx="4646904" cy="1624520"/>
          </a:xfrm>
        </p:spPr>
        <p:txBody>
          <a:bodyPr anchor="ctr">
            <a:normAutofit/>
          </a:bodyPr>
          <a:lstStyle/>
          <a:p>
            <a:r>
              <a:rPr lang="en-MY" sz="4000"/>
              <a:t>References </a:t>
            </a:r>
          </a:p>
        </p:txBody>
      </p:sp>
      <p:sp>
        <p:nvSpPr>
          <p:cNvPr id="3" name="Content Placeholder 2">
            <a:extLst>
              <a:ext uri="{FF2B5EF4-FFF2-40B4-BE49-F238E27FC236}">
                <a16:creationId xmlns:a16="http://schemas.microsoft.com/office/drawing/2014/main" id="{ABB2CBDD-A60E-FDB8-0A30-36E9BB7FBA56}"/>
              </a:ext>
            </a:extLst>
          </p:cNvPr>
          <p:cNvSpPr>
            <a:spLocks noGrp="1"/>
          </p:cNvSpPr>
          <p:nvPr>
            <p:ph idx="1"/>
          </p:nvPr>
        </p:nvSpPr>
        <p:spPr>
          <a:xfrm>
            <a:off x="761802" y="2743200"/>
            <a:ext cx="4646905" cy="3613149"/>
          </a:xfrm>
        </p:spPr>
        <p:txBody>
          <a:bodyPr anchor="ctr">
            <a:normAutofit/>
          </a:bodyPr>
          <a:lstStyle/>
          <a:p>
            <a:r>
              <a:rPr lang="en-MY" sz="2000"/>
              <a:t>[1] https://www.sciencedirect.com/science/article/abs/pii/S0306437915000733</a:t>
            </a:r>
          </a:p>
        </p:txBody>
      </p:sp>
      <p:pic>
        <p:nvPicPr>
          <p:cNvPr id="5" name="Picture 4" descr="Many question marks on black background">
            <a:extLst>
              <a:ext uri="{FF2B5EF4-FFF2-40B4-BE49-F238E27FC236}">
                <a16:creationId xmlns:a16="http://schemas.microsoft.com/office/drawing/2014/main" id="{206DEB05-EC1B-91E3-6A51-5F3BE219C455}"/>
              </a:ext>
            </a:extLst>
          </p:cNvPr>
          <p:cNvPicPr>
            <a:picLocks noChangeAspect="1"/>
          </p:cNvPicPr>
          <p:nvPr/>
        </p:nvPicPr>
        <p:blipFill rotWithShape="1">
          <a:blip r:embed="rId2"/>
          <a:srcRect l="45716" r="2" b="2"/>
          <a:stretch/>
        </p:blipFill>
        <p:spPr>
          <a:xfrm>
            <a:off x="6096000" y="1"/>
            <a:ext cx="6102825" cy="6858000"/>
          </a:xfrm>
          <a:prstGeom prst="rect">
            <a:avLst/>
          </a:prstGeom>
        </p:spPr>
      </p:pic>
    </p:spTree>
    <p:extLst>
      <p:ext uri="{BB962C8B-B14F-4D97-AF65-F5344CB8AC3E}">
        <p14:creationId xmlns:p14="http://schemas.microsoft.com/office/powerpoint/2010/main" val="3007656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7FAA6C-A8E4-407D-49D2-EBEF9D0AAA77}"/>
              </a:ext>
            </a:extLst>
          </p:cNvPr>
          <p:cNvPicPr>
            <a:picLocks noChangeAspect="1"/>
          </p:cNvPicPr>
          <p:nvPr/>
        </p:nvPicPr>
        <p:blipFill rotWithShape="1">
          <a:blip r:embed="rId2">
            <a:alphaModFix amt="35000"/>
          </a:blip>
          <a:srcRect t="26095" b="615"/>
          <a:stretch/>
        </p:blipFill>
        <p:spPr>
          <a:xfrm>
            <a:off x="20" y="10"/>
            <a:ext cx="12191980" cy="6857990"/>
          </a:xfrm>
          <a:prstGeom prst="rect">
            <a:avLst/>
          </a:prstGeom>
        </p:spPr>
      </p:pic>
      <p:sp>
        <p:nvSpPr>
          <p:cNvPr id="2" name="Title 1">
            <a:extLst>
              <a:ext uri="{FF2B5EF4-FFF2-40B4-BE49-F238E27FC236}">
                <a16:creationId xmlns:a16="http://schemas.microsoft.com/office/drawing/2014/main" id="{8A5B23BB-C209-0392-55C3-F1F25109E1D2}"/>
              </a:ext>
            </a:extLst>
          </p:cNvPr>
          <p:cNvSpPr>
            <a:spLocks noGrp="1"/>
          </p:cNvSpPr>
          <p:nvPr>
            <p:ph type="title"/>
          </p:nvPr>
        </p:nvSpPr>
        <p:spPr>
          <a:xfrm>
            <a:off x="838200" y="365125"/>
            <a:ext cx="10515600" cy="1325563"/>
          </a:xfrm>
        </p:spPr>
        <p:txBody>
          <a:bodyPr>
            <a:normAutofit/>
          </a:bodyPr>
          <a:lstStyle/>
          <a:p>
            <a:r>
              <a:rPr lang="en-MY">
                <a:solidFill>
                  <a:srgbClr val="FFFFFF"/>
                </a:solidFill>
              </a:rPr>
              <a:t>Characteristics of Time-series Data</a:t>
            </a:r>
          </a:p>
        </p:txBody>
      </p:sp>
      <p:graphicFrame>
        <p:nvGraphicFramePr>
          <p:cNvPr id="5" name="Content Placeholder 2">
            <a:extLst>
              <a:ext uri="{FF2B5EF4-FFF2-40B4-BE49-F238E27FC236}">
                <a16:creationId xmlns:a16="http://schemas.microsoft.com/office/drawing/2014/main" id="{93B3C5A8-87B1-E515-D05B-F9817B737171}"/>
              </a:ext>
            </a:extLst>
          </p:cNvPr>
          <p:cNvGraphicFramePr>
            <a:graphicFrameLocks noGrp="1"/>
          </p:cNvGraphicFramePr>
          <p:nvPr>
            <p:ph idx="1"/>
            <p:extLst>
              <p:ext uri="{D42A27DB-BD31-4B8C-83A1-F6EECF244321}">
                <p14:modId xmlns:p14="http://schemas.microsoft.com/office/powerpoint/2010/main" val="79217379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992033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7A0B01C-AA29-C718-4C51-04286041B0E2}"/>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FC009F59-37C6-0644-F5D7-7DFDA4345EF5}"/>
              </a:ext>
            </a:extLst>
          </p:cNvPr>
          <p:cNvSpPr>
            <a:spLocks noGrp="1"/>
          </p:cNvSpPr>
          <p:nvPr>
            <p:ph type="title"/>
          </p:nvPr>
        </p:nvSpPr>
        <p:spPr>
          <a:xfrm>
            <a:off x="838200" y="365125"/>
            <a:ext cx="10515600" cy="1325563"/>
          </a:xfrm>
        </p:spPr>
        <p:txBody>
          <a:bodyPr>
            <a:normAutofit/>
          </a:bodyPr>
          <a:lstStyle/>
          <a:p>
            <a:r>
              <a:rPr lang="en-MY">
                <a:solidFill>
                  <a:srgbClr val="FFFFFF"/>
                </a:solidFill>
              </a:rPr>
              <a:t>Characteristics of Time-series Data</a:t>
            </a:r>
          </a:p>
        </p:txBody>
      </p:sp>
      <p:graphicFrame>
        <p:nvGraphicFramePr>
          <p:cNvPr id="5" name="Content Placeholder 2">
            <a:extLst>
              <a:ext uri="{FF2B5EF4-FFF2-40B4-BE49-F238E27FC236}">
                <a16:creationId xmlns:a16="http://schemas.microsoft.com/office/drawing/2014/main" id="{E8861FDC-A70F-9E3C-5820-2188CB46D00F}"/>
              </a:ext>
            </a:extLst>
          </p:cNvPr>
          <p:cNvGraphicFramePr>
            <a:graphicFrameLocks noGrp="1"/>
          </p:cNvGraphicFramePr>
          <p:nvPr>
            <p:ph idx="1"/>
            <p:extLst>
              <p:ext uri="{D42A27DB-BD31-4B8C-83A1-F6EECF244321}">
                <p14:modId xmlns:p14="http://schemas.microsoft.com/office/powerpoint/2010/main" val="56573409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938232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green lines&#10;&#10;Description automatically generated">
            <a:extLst>
              <a:ext uri="{FF2B5EF4-FFF2-40B4-BE49-F238E27FC236}">
                <a16:creationId xmlns:a16="http://schemas.microsoft.com/office/drawing/2014/main" id="{8A9B4761-F7BB-9238-76FB-9158F2695CDE}"/>
              </a:ext>
            </a:extLst>
          </p:cNvPr>
          <p:cNvPicPr>
            <a:picLocks noChangeAspect="1"/>
          </p:cNvPicPr>
          <p:nvPr/>
        </p:nvPicPr>
        <p:blipFill rotWithShape="1">
          <a:blip r:embed="rId3">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813B1F1-4F5D-1696-7DFF-10908BF76DFF}"/>
              </a:ext>
            </a:extLst>
          </p:cNvPr>
          <p:cNvSpPr>
            <a:spLocks noGrp="1"/>
          </p:cNvSpPr>
          <p:nvPr>
            <p:ph type="title"/>
          </p:nvPr>
        </p:nvSpPr>
        <p:spPr>
          <a:xfrm>
            <a:off x="838200" y="365125"/>
            <a:ext cx="10515600" cy="1325563"/>
          </a:xfrm>
        </p:spPr>
        <p:txBody>
          <a:bodyPr>
            <a:normAutofit/>
          </a:bodyPr>
          <a:lstStyle/>
          <a:p>
            <a:r>
              <a:rPr lang="en-MY">
                <a:solidFill>
                  <a:srgbClr val="FFFFFF"/>
                </a:solidFill>
              </a:rPr>
              <a:t>Characteristics of Time-series Data</a:t>
            </a:r>
          </a:p>
        </p:txBody>
      </p:sp>
      <p:graphicFrame>
        <p:nvGraphicFramePr>
          <p:cNvPr id="5" name="Content Placeholder 2">
            <a:extLst>
              <a:ext uri="{FF2B5EF4-FFF2-40B4-BE49-F238E27FC236}">
                <a16:creationId xmlns:a16="http://schemas.microsoft.com/office/drawing/2014/main" id="{47F80922-6687-8ECC-2EB0-B7FB3392DF3A}"/>
              </a:ext>
            </a:extLst>
          </p:cNvPr>
          <p:cNvGraphicFramePr>
            <a:graphicFrameLocks noGrp="1"/>
          </p:cNvGraphicFramePr>
          <p:nvPr>
            <p:ph idx="1"/>
            <p:extLst>
              <p:ext uri="{D42A27DB-BD31-4B8C-83A1-F6EECF244321}">
                <p14:modId xmlns:p14="http://schemas.microsoft.com/office/powerpoint/2010/main" val="172993151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9283544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EA1C1B-3C4B-CBB3-2BC0-DA828231AE4B}"/>
              </a:ext>
            </a:extLst>
          </p:cNvPr>
          <p:cNvSpPr>
            <a:spLocks noGrp="1"/>
          </p:cNvSpPr>
          <p:nvPr>
            <p:ph type="title"/>
          </p:nvPr>
        </p:nvSpPr>
        <p:spPr>
          <a:xfrm>
            <a:off x="5297762" y="329184"/>
            <a:ext cx="6251110" cy="1783080"/>
          </a:xfrm>
        </p:spPr>
        <p:txBody>
          <a:bodyPr anchor="b">
            <a:normAutofit/>
          </a:bodyPr>
          <a:lstStyle/>
          <a:p>
            <a:r>
              <a:rPr lang="en-MY" sz="5400" dirty="0"/>
              <a:t>Irregular Spacing in Time-series</a:t>
            </a:r>
          </a:p>
        </p:txBody>
      </p:sp>
      <p:pic>
        <p:nvPicPr>
          <p:cNvPr id="5" name="Picture 4" descr="Digital financial graph">
            <a:extLst>
              <a:ext uri="{FF2B5EF4-FFF2-40B4-BE49-F238E27FC236}">
                <a16:creationId xmlns:a16="http://schemas.microsoft.com/office/drawing/2014/main" id="{5650E977-DACF-E69D-933E-EFC171C24367}"/>
              </a:ext>
            </a:extLst>
          </p:cNvPr>
          <p:cNvPicPr>
            <a:picLocks noChangeAspect="1"/>
          </p:cNvPicPr>
          <p:nvPr/>
        </p:nvPicPr>
        <p:blipFill>
          <a:blip r:embed="rId2"/>
          <a:srcRect l="38543" r="2325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B57A09-1C49-9C37-7773-7B4036CC8EF0}"/>
              </a:ext>
            </a:extLst>
          </p:cNvPr>
          <p:cNvSpPr>
            <a:spLocks noGrp="1"/>
          </p:cNvSpPr>
          <p:nvPr>
            <p:ph idx="1"/>
          </p:nvPr>
        </p:nvSpPr>
        <p:spPr>
          <a:xfrm>
            <a:off x="5297762" y="2706624"/>
            <a:ext cx="6251110" cy="3483864"/>
          </a:xfrm>
        </p:spPr>
        <p:txBody>
          <a:bodyPr>
            <a:normAutofit/>
          </a:bodyPr>
          <a:lstStyle/>
          <a:p>
            <a:r>
              <a:rPr lang="en-MY" sz="1500" dirty="0"/>
              <a:t>Definition: Not all time-series data is collected at uniform intervals. For example, sensor data in IoT systems may be event-driven rather than time-driven, leading to irregular time points.</a:t>
            </a:r>
          </a:p>
          <a:p>
            <a:r>
              <a:rPr lang="en-MY" sz="1500" dirty="0"/>
              <a:t>Real-world Example: In IoT applications, such as monitoring vehicle health using sensor telemetry, data collection may only occur when an event triggers it (e.g., a fault or a sensor exceeding a threshold). This leads to datasets with uneven time gaps.</a:t>
            </a:r>
          </a:p>
          <a:p>
            <a:r>
              <a:rPr lang="en-MY" sz="1500" dirty="0"/>
              <a:t>Problem Statement: Irregularly spaced data points create unique challenges for analysis, making common models like ARIMA less effective.</a:t>
            </a:r>
          </a:p>
          <a:p>
            <a:r>
              <a:rPr lang="en-MY" sz="1500" dirty="0"/>
              <a:t>Solution Approaches:</a:t>
            </a:r>
          </a:p>
          <a:p>
            <a:pPr lvl="1"/>
            <a:r>
              <a:rPr lang="en-MY" sz="1500" dirty="0"/>
              <a:t>Use imputation methods.</a:t>
            </a:r>
          </a:p>
          <a:p>
            <a:pPr lvl="1"/>
            <a:r>
              <a:rPr lang="en-MY" sz="1500" dirty="0"/>
              <a:t>Specialized models like Time-Aware RNNs that accept time gaps as features.</a:t>
            </a:r>
          </a:p>
        </p:txBody>
      </p:sp>
    </p:spTree>
    <p:extLst>
      <p:ext uri="{BB962C8B-B14F-4D97-AF65-F5344CB8AC3E}">
        <p14:creationId xmlns:p14="http://schemas.microsoft.com/office/powerpoint/2010/main" val="1163037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5275D23-2EF3-3BC3-F69A-F7163079937D}"/>
              </a:ext>
            </a:extLst>
          </p:cNvPr>
          <p:cNvPicPr>
            <a:picLocks noChangeAspect="1"/>
          </p:cNvPicPr>
          <p:nvPr/>
        </p:nvPicPr>
        <p:blipFill rotWithShape="1">
          <a:blip r:embed="rId2">
            <a:alphaModFix amt="35000"/>
          </a:blip>
          <a:srcRect t="654" b="15077"/>
          <a:stretch/>
        </p:blipFill>
        <p:spPr>
          <a:xfrm>
            <a:off x="20" y="10"/>
            <a:ext cx="12191980" cy="6857990"/>
          </a:xfrm>
          <a:prstGeom prst="rect">
            <a:avLst/>
          </a:prstGeom>
        </p:spPr>
      </p:pic>
      <p:sp>
        <p:nvSpPr>
          <p:cNvPr id="2" name="Title 1">
            <a:extLst>
              <a:ext uri="{FF2B5EF4-FFF2-40B4-BE49-F238E27FC236}">
                <a16:creationId xmlns:a16="http://schemas.microsoft.com/office/drawing/2014/main" id="{2F524B7F-A72D-1CD8-FDC8-0420C02DB0B3}"/>
              </a:ext>
            </a:extLst>
          </p:cNvPr>
          <p:cNvSpPr>
            <a:spLocks noGrp="1"/>
          </p:cNvSpPr>
          <p:nvPr>
            <p:ph type="title"/>
          </p:nvPr>
        </p:nvSpPr>
        <p:spPr>
          <a:xfrm>
            <a:off x="838200" y="365125"/>
            <a:ext cx="10515600" cy="1325563"/>
          </a:xfrm>
        </p:spPr>
        <p:txBody>
          <a:bodyPr>
            <a:normAutofit/>
          </a:bodyPr>
          <a:lstStyle/>
          <a:p>
            <a:r>
              <a:rPr lang="en-MY">
                <a:solidFill>
                  <a:srgbClr val="FFFFFF"/>
                </a:solidFill>
              </a:rPr>
              <a:t>The history of time-series clustering</a:t>
            </a:r>
          </a:p>
        </p:txBody>
      </p:sp>
      <p:graphicFrame>
        <p:nvGraphicFramePr>
          <p:cNvPr id="5" name="Content Placeholder 2">
            <a:extLst>
              <a:ext uri="{FF2B5EF4-FFF2-40B4-BE49-F238E27FC236}">
                <a16:creationId xmlns:a16="http://schemas.microsoft.com/office/drawing/2014/main" id="{12D6395F-20C2-1535-3A45-25E5D18D4756}"/>
              </a:ext>
            </a:extLst>
          </p:cNvPr>
          <p:cNvGraphicFramePr>
            <a:graphicFrameLocks noGrp="1"/>
          </p:cNvGraphicFramePr>
          <p:nvPr>
            <p:ph idx="1"/>
            <p:extLst>
              <p:ext uri="{D42A27DB-BD31-4B8C-83A1-F6EECF244321}">
                <p14:modId xmlns:p14="http://schemas.microsoft.com/office/powerpoint/2010/main" val="7286564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384356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740</TotalTime>
  <Words>4403</Words>
  <Application>Microsoft Office PowerPoint</Application>
  <PresentationFormat>Widescreen</PresentationFormat>
  <Paragraphs>262</Paragraphs>
  <Slides>43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KaTeX_Main</vt:lpstr>
      <vt:lpstr>KaTeX_Math</vt:lpstr>
      <vt:lpstr>Söhne</vt:lpstr>
      <vt:lpstr>Arial</vt:lpstr>
      <vt:lpstr>Calibri</vt:lpstr>
      <vt:lpstr>Calibri Light</vt:lpstr>
      <vt:lpstr>Office Theme</vt:lpstr>
      <vt:lpstr>Chapter 11</vt:lpstr>
      <vt:lpstr> course outline</vt:lpstr>
      <vt:lpstr>Definition</vt:lpstr>
      <vt:lpstr>Recent examples of time-series applications</vt:lpstr>
      <vt:lpstr>Characteristics of Time-series Data</vt:lpstr>
      <vt:lpstr>Characteristics of Time-series Data</vt:lpstr>
      <vt:lpstr>Characteristics of Time-series Data</vt:lpstr>
      <vt:lpstr>Irregular Spacing in Time-series</vt:lpstr>
      <vt:lpstr>The history of time-series clustering</vt:lpstr>
      <vt:lpstr>The history of time-series clustering</vt:lpstr>
      <vt:lpstr>The history of time-series clustering</vt:lpstr>
      <vt:lpstr>The history of time-series clustering</vt:lpstr>
      <vt:lpstr>2010s-present: Emergence of Deep Learning Techniques</vt:lpstr>
      <vt:lpstr>2010s-present: Emergence of Deep Learning Techniques</vt:lpstr>
      <vt:lpstr>Challenges in traditional clustering for time-series</vt:lpstr>
      <vt:lpstr>Challenges in traditional clustering for time-series</vt:lpstr>
      <vt:lpstr>Challenges in traditional clustering for time-series</vt:lpstr>
      <vt:lpstr>Challenges in traditional clustering for time-series</vt:lpstr>
      <vt:lpstr>Federated Learning (FL)vin Practice for Time-series Clustering</vt:lpstr>
      <vt:lpstr>time-series clustering [1]</vt:lpstr>
      <vt:lpstr>Time-series representation</vt:lpstr>
      <vt:lpstr>Data adaptive</vt:lpstr>
      <vt:lpstr>Symbolic Aggregate ApproXimation (SAX)  </vt:lpstr>
      <vt:lpstr>a step-by-step example of using Symbolic Aggregate approXimation (SAX) on a simple time series</vt:lpstr>
      <vt:lpstr>a step-by-step example of using Symbolic Aggregate approXimation (SAX) on a simple time series</vt:lpstr>
      <vt:lpstr>Symbolic Mapping </vt:lpstr>
      <vt:lpstr>SAX has several advantages</vt:lpstr>
      <vt:lpstr>SAX also has some limitations</vt:lpstr>
      <vt:lpstr>Practical Use Cases and Recommendations - SAX vs. Time2Vec vs. Autoencoders</vt:lpstr>
      <vt:lpstr>Distance Measures for Time-series Clustering are crucial for the following reasons</vt:lpstr>
      <vt:lpstr>Distance Measures for Time-series Clustering are crucial for the following reasons</vt:lpstr>
      <vt:lpstr>Distance Measures for Time-series Clustering are crucial for the following reasons</vt:lpstr>
      <vt:lpstr>Distance Measures for Time-series Clustering</vt:lpstr>
      <vt:lpstr>Euclidean distance between two time series</vt:lpstr>
      <vt:lpstr>Euclidean distance between two time series</vt:lpstr>
      <vt:lpstr>Euclidean distance between two time series</vt:lpstr>
      <vt:lpstr>Word Distance : "MINDIST" measure</vt:lpstr>
      <vt:lpstr>MINDIST Calculation</vt:lpstr>
      <vt:lpstr>MINDIST Calculation</vt:lpstr>
      <vt:lpstr> Practical Use Cases and Recommendations - DTW vs. Soft-DTW vs. Attention-based Metrics</vt:lpstr>
      <vt:lpstr>clustering prototypes</vt:lpstr>
      <vt:lpstr>Future Directions in Time-series Clustering</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11</dc:title>
  <dc:creator>TEH YING WAH</dc:creator>
  <cp:lastModifiedBy>TEH YING WAH</cp:lastModifiedBy>
  <cp:revision>42</cp:revision>
  <dcterms:created xsi:type="dcterms:W3CDTF">2023-10-15T11:18:07Z</dcterms:created>
  <dcterms:modified xsi:type="dcterms:W3CDTF">2024-09-30T08:10:52Z</dcterms:modified>
</cp:coreProperties>
</file>